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78" r:id="rId4"/>
    <p:sldId id="276" r:id="rId5"/>
    <p:sldId id="272" r:id="rId6"/>
    <p:sldId id="283" r:id="rId7"/>
    <p:sldId id="282" r:id="rId8"/>
    <p:sldId id="262" r:id="rId9"/>
    <p:sldId id="274" r:id="rId10"/>
    <p:sldId id="273" r:id="rId11"/>
    <p:sldId id="326" r:id="rId12"/>
    <p:sldId id="327" r:id="rId13"/>
    <p:sldId id="344" r:id="rId14"/>
    <p:sldId id="345" r:id="rId15"/>
    <p:sldId id="329" r:id="rId16"/>
    <p:sldId id="285" r:id="rId17"/>
    <p:sldId id="271" r:id="rId18"/>
    <p:sldId id="328" r:id="rId19"/>
    <p:sldId id="277" r:id="rId20"/>
    <p:sldId id="258" r:id="rId21"/>
    <p:sldId id="325" r:id="rId22"/>
    <p:sldId id="267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599" autoAdjust="0"/>
  </p:normalViewPr>
  <p:slideViewPr>
    <p:cSldViewPr>
      <p:cViewPr varScale="1">
        <p:scale>
          <a:sx n="87" d="100"/>
          <a:sy n="87" d="100"/>
        </p:scale>
        <p:origin x="-14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345AC-A939-4BFF-A1C8-4FBA88B4D9B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CC183-2570-4140-B4B3-366FDFF24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1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C183-2570-4140-B4B3-366FDFF24AA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14E99-A632-4565-A892-07C7201A4DD6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51A5-8E4D-4E0A-A601-0EAA71940BF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30-60B5-4F52-A018-0A3382A6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51A5-8E4D-4E0A-A601-0EAA71940BF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30-60B5-4F52-A018-0A3382A6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51A5-8E4D-4E0A-A601-0EAA71940BF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30-60B5-4F52-A018-0A3382A6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51A5-8E4D-4E0A-A601-0EAA71940BF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30-60B5-4F52-A018-0A3382A6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51A5-8E4D-4E0A-A601-0EAA71940BF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30-60B5-4F52-A018-0A3382A6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51A5-8E4D-4E0A-A601-0EAA71940BF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30-60B5-4F52-A018-0A3382A6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51A5-8E4D-4E0A-A601-0EAA71940BF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30-60B5-4F52-A018-0A3382A6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51A5-8E4D-4E0A-A601-0EAA71940BF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30-60B5-4F52-A018-0A3382A6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51A5-8E4D-4E0A-A601-0EAA71940BF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30-60B5-4F52-A018-0A3382A6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51A5-8E4D-4E0A-A601-0EAA71940BF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30-60B5-4F52-A018-0A3382A6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51A5-8E4D-4E0A-A601-0EAA71940BF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30-60B5-4F52-A018-0A3382A6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551A5-8E4D-4E0A-A601-0EAA71940BF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49030-60B5-4F52-A018-0A3382A6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808" y="2276872"/>
            <a:ext cx="7772400" cy="21602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4000" dirty="0" smtClean="0">
                <a:cs typeface="B Titr" pitchFamily="2" charset="-78"/>
              </a:rPr>
              <a:t>محصولات شرکت</a:t>
            </a:r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 تجارت طلایی هنگام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4744"/>
            <a:ext cx="4464496" cy="78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C:\شرکت\آرم و سر برگ\bio 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63" y="3717032"/>
            <a:ext cx="1615580" cy="22785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3848" y="33265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/>
              <a:t>به نام خدا</a:t>
            </a:r>
            <a:endParaRPr lang="en-US" sz="28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/>
          </a:p>
          <a:p>
            <a:r>
              <a:rPr lang="fa-IR" b="1" dirty="0" smtClean="0">
                <a:solidFill>
                  <a:schemeClr val="tx1"/>
                </a:solidFill>
              </a:rPr>
              <a:t>بخش فنی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شرکت\آرم و سر برگ\bio g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4401"/>
            <a:ext cx="1259632" cy="17765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0 Traffic Bold" pitchFamily="2" charset="-78"/>
              </a:rPr>
              <a:t>کلسیم بیوگرین قند الکلی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fa-IR" sz="2700" dirty="0" smtClean="0">
                <a:solidFill>
                  <a:schemeClr val="accent2">
                    <a:lumMod val="50000"/>
                  </a:schemeClr>
                </a:solidFill>
                <a:cs typeface="0 Traffic" pitchFamily="2" charset="-78"/>
              </a:rPr>
              <a:t>تکنولوژی جدید در جهت افزایش قابلیت جابجایی کلسیم از طریق سیستم آوندی در گیاهان</a:t>
            </a:r>
            <a:endParaRPr lang="en-US" dirty="0">
              <a:solidFill>
                <a:schemeClr val="accent2">
                  <a:lumMod val="50000"/>
                </a:schemeClr>
              </a:solidFill>
              <a:cs typeface="0 Traffic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5936" y="2420888"/>
            <a:ext cx="4690864" cy="3705275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3200" dirty="0" smtClean="0">
                <a:cs typeface="0 Zar" pitchFamily="2" charset="-78"/>
              </a:rPr>
              <a:t>ترکیب مناسب در تامین کلسیم بصورت محلول پاشی</a:t>
            </a:r>
          </a:p>
          <a:p>
            <a:pPr algn="r" rtl="1"/>
            <a:r>
              <a:rPr lang="fa-IR" sz="3200" dirty="0" smtClean="0">
                <a:cs typeface="0 Zar" pitchFamily="2" charset="-78"/>
              </a:rPr>
              <a:t>قیمت مناسب ، بدلیل استفاده از قند الکلی منتول</a:t>
            </a:r>
          </a:p>
          <a:p>
            <a:pPr algn="r" rtl="1"/>
            <a:r>
              <a:rPr lang="fa-IR" sz="3200" dirty="0" smtClean="0">
                <a:cs typeface="0 Zar" pitchFamily="2" charset="-78"/>
              </a:rPr>
              <a:t>داشتن مقادیری هیومیک اسید و کمک به افزایش جذب</a:t>
            </a:r>
          </a:p>
          <a:p>
            <a:pPr algn="r" rtl="1"/>
            <a:r>
              <a:rPr lang="fa-IR" sz="3200" dirty="0" smtClean="0">
                <a:cs typeface="0 Zar" pitchFamily="2" charset="-78"/>
              </a:rPr>
              <a:t>کاهش ریزش میوه و افزایش کیفیت میوه و دوره انبارداری 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71102"/>
            <a:ext cx="2184798" cy="537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203848" y="6354762"/>
            <a:ext cx="2952750" cy="503238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1258BC-5AC4-4B65-AFCE-80C66EB8B9AB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19475" y="188913"/>
            <a:ext cx="4033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altLang="zh-CN" sz="4000" b="1">
                <a:solidFill>
                  <a:schemeClr val="bg1"/>
                </a:solidFill>
                <a:latin typeface="Times New Roman" pitchFamily="18" charset="0"/>
              </a:rPr>
              <a:t>بلاستر</a:t>
            </a:r>
            <a:endParaRPr lang="en-US" altLang="zh-CN" sz="40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39552" y="1052736"/>
            <a:ext cx="2520354" cy="502038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311525" y="1933518"/>
            <a:ext cx="5832475" cy="44640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685800" algn="r" rtl="1">
              <a:lnSpc>
                <a:spcPct val="17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fa-IR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تاثیر فوق العاده در افزایش مقاومت گیاه در برابر بیماریها بدلیل داشتن </a:t>
            </a:r>
            <a:r>
              <a:rPr lang="fa-IR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اسیدهای</a:t>
            </a:r>
            <a:r>
              <a:rPr lang="fa-IR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آلی</a:t>
            </a:r>
            <a:endParaRPr lang="en-US" sz="2400" dirty="0" smtClean="0">
              <a:cs typeface="B Nazanin" pitchFamily="2" charset="-78"/>
            </a:endParaRPr>
          </a:p>
          <a:p>
            <a:pPr marL="685800" algn="r" rtl="1">
              <a:lnSpc>
                <a:spcPct val="17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fa-IR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دارا بودن عناصر ضروری رشد </a:t>
            </a:r>
            <a:r>
              <a:rPr lang="fa-IR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گیاه </a:t>
            </a:r>
            <a:r>
              <a:rPr lang="fa-IR" sz="2400" dirty="0">
                <a:cs typeface="B Nazanin" pitchFamily="2" charset="-78"/>
              </a:rPr>
              <a:t>(مس، منگنز و روی)</a:t>
            </a:r>
            <a:endParaRPr lang="fa-IR" sz="2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lvl="1" algn="r" rtl="1">
              <a:lnSpc>
                <a:spcPct val="170000"/>
              </a:lnSpc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از </a:t>
            </a:r>
            <a:r>
              <a:rPr lang="fa-IR" sz="2000" dirty="0">
                <a:cs typeface="B Nazanin" pitchFamily="2" charset="-78"/>
              </a:rPr>
              <a:t>طریق برگ و ریشه جذب و مجوب توازن و بهبود رشد گیاه</a:t>
            </a:r>
          </a:p>
          <a:p>
            <a:pPr lvl="1" algn="r" rtl="1">
              <a:lnSpc>
                <a:spcPct val="170000"/>
              </a:lnSpc>
              <a:buFont typeface="Wingdings" pitchFamily="2" charset="2"/>
              <a:buChar char="Ø"/>
            </a:pPr>
            <a:r>
              <a:rPr lang="fa-IR" sz="2000" dirty="0">
                <a:cs typeface="B Nazanin" pitchFamily="2" charset="-78"/>
              </a:rPr>
              <a:t>سنتز ترکیبات طبیعی دفاعی و تحریک مقاومت گیاه به بسیاری از بیمارگرهای </a:t>
            </a:r>
            <a:r>
              <a:rPr lang="fa-IR" sz="2000" dirty="0" smtClean="0">
                <a:cs typeface="B Nazanin" pitchFamily="2" charset="-78"/>
              </a:rPr>
              <a:t>گیاهی</a:t>
            </a:r>
            <a:endParaRPr lang="en-US" sz="2400" dirty="0" smtClean="0">
              <a:cs typeface="B Nazanin" pitchFamily="2" charset="-78"/>
            </a:endParaRPr>
          </a:p>
          <a:p>
            <a:pPr marL="685800" algn="r" rtl="1">
              <a:lnSpc>
                <a:spcPct val="17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fa-IR" sz="2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جذب سریع از طریق برگ و ریشه گیاه</a:t>
            </a:r>
            <a:endParaRPr lang="en-US" sz="2400" dirty="0" smtClean="0">
              <a:cs typeface="B Nazanin" pitchFamily="2" charset="-78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  <a:defRPr/>
            </a:pPr>
            <a:endParaRPr lang="en-US" sz="2400" dirty="0">
              <a:cs typeface="B Nazanin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47864" y="6453336"/>
            <a:ext cx="2808312" cy="404664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66114" y="18718"/>
            <a:ext cx="3061870" cy="539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814053" y="1124744"/>
            <a:ext cx="1943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dirty="0" smtClean="0">
                <a:cs typeface="B Titr" pitchFamily="2" charset="-78"/>
              </a:rPr>
              <a:t>بلاستر</a:t>
            </a:r>
            <a:endParaRPr lang="en-US" sz="5400" dirty="0">
              <a:cs typeface="B Titr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31846"/>
            <a:ext cx="1592988" cy="11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9358" y="980728"/>
            <a:ext cx="2304256" cy="5247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15D3D4A-B093-44CF-8040-81A35E6DE511}" type="slidenum">
              <a:rPr lang="en-US" altLang="zh-CN" smtClean="0"/>
              <a:pPr/>
              <a:t>12</a:t>
            </a:fld>
            <a:endParaRPr lang="en-US" altLang="zh-CN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977704" y="1582222"/>
            <a:ext cx="2460529" cy="655637"/>
          </a:xfrm>
        </p:spPr>
        <p:txBody>
          <a:bodyPr/>
          <a:lstStyle/>
          <a:p>
            <a:pPr algn="r" eaLnBrk="1" hangingPunct="1"/>
            <a:r>
              <a:rPr lang="fa-IR" sz="3600" dirty="0" smtClean="0">
                <a:cs typeface="B Titr" pitchFamily="2" charset="-78"/>
              </a:rPr>
              <a:t>گلس ام-جی</a:t>
            </a:r>
            <a:endParaRPr lang="en-US" sz="3600" dirty="0" smtClean="0">
              <a:cs typeface="B Titr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61467" y="2238297"/>
            <a:ext cx="5832475" cy="410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000" dirty="0" smtClean="0">
                <a:cs typeface="B Nazanin" pitchFamily="2" charset="-78"/>
              </a:rPr>
              <a:t>داشتن درصد بالای فسفر و منیزیوم ( 36 و 8 درصد)</a:t>
            </a:r>
            <a:endParaRPr lang="en-US" sz="2000" dirty="0" smtClean="0">
              <a:cs typeface="B Nazanin" pitchFamily="2" charset="-78"/>
            </a:endParaRPr>
          </a:p>
          <a:p>
            <a:pPr marL="685800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000" dirty="0" smtClean="0">
                <a:cs typeface="B Nazanin" pitchFamily="2" charset="-78"/>
              </a:rPr>
              <a:t>کمک به توسعه ریشه ، گلدهی، میوه دهی و رسیدگی میوه</a:t>
            </a:r>
            <a:endParaRPr lang="en-US" sz="2000" dirty="0" smtClean="0">
              <a:cs typeface="B Nazanin" pitchFamily="2" charset="-78"/>
            </a:endParaRPr>
          </a:p>
          <a:p>
            <a:pPr marL="685800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000" dirty="0" smtClean="0">
                <a:cs typeface="B Nazanin" pitchFamily="2" charset="-78"/>
              </a:rPr>
              <a:t>دارای طیف وسیع قارچ کشی و  باکتری کشی</a:t>
            </a:r>
            <a:endParaRPr lang="en-US" sz="2000" dirty="0" smtClean="0">
              <a:cs typeface="B Nazanin" pitchFamily="2" charset="-78"/>
            </a:endParaRPr>
          </a:p>
          <a:p>
            <a:pPr marL="685800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000" dirty="0" smtClean="0">
                <a:cs typeface="B Nazanin" pitchFamily="2" charset="-78"/>
              </a:rPr>
              <a:t>حلالیت بالا در آب و امکان محلول پاشی برگی</a:t>
            </a:r>
            <a:endParaRPr lang="en-US" sz="20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en-US" sz="2000" dirty="0" smtClean="0"/>
          </a:p>
        </p:txBody>
      </p:sp>
      <p:sp>
        <p:nvSpPr>
          <p:cNvPr id="8" name="Oval 7"/>
          <p:cNvSpPr/>
          <p:nvPr/>
        </p:nvSpPr>
        <p:spPr>
          <a:xfrm>
            <a:off x="3563888" y="6341984"/>
            <a:ext cx="2952750" cy="503238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66114" y="18718"/>
            <a:ext cx="3061870" cy="539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1846"/>
            <a:ext cx="1696397" cy="11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a-IR" sz="2800" dirty="0" smtClean="0"/>
              <a:t>کاربرد همزمان بلاستر و گلس ام جی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772816"/>
            <a:ext cx="5450294" cy="45259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موجب فعال کردن چرخه های متابولسمی در گیاه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منجر به تولید فیتوالکسین ها شده</a:t>
            </a:r>
            <a:r>
              <a:rPr lang="en-US" sz="2000" dirty="0" smtClean="0">
                <a:cs typeface="B Nazanin" pitchFamily="2" charset="-78"/>
              </a:rPr>
              <a:t> )</a:t>
            </a:r>
            <a:r>
              <a:rPr lang="fa-IR" sz="2000" dirty="0" smtClean="0">
                <a:cs typeface="B Nazanin" pitchFamily="2" charset="-78"/>
              </a:rPr>
              <a:t> فلاونوئیدها، سزکوئی ترپن ها، فورانوترپنوئیدها و ...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باعث افزایش دفاع خودکار گیاهان در مقابل بسیاری از بیماری ها از جمله س</a:t>
            </a:r>
            <a:r>
              <a:rPr lang="fa-IR" sz="2000" dirty="0">
                <a:cs typeface="B Nazanin" pitchFamily="2" charset="-78"/>
              </a:rPr>
              <a:t>ف</a:t>
            </a:r>
            <a:r>
              <a:rPr lang="fa-IR" sz="2000" dirty="0" smtClean="0">
                <a:cs typeface="B Nazanin" pitchFamily="2" charset="-78"/>
              </a:rPr>
              <a:t>یدک های سطحی و دروغی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وجود فسفیت منیزیم و فسفیت پتاسیم منجر به تحریک تولید فیتوالکسین در گیاه </a:t>
            </a:r>
          </a:p>
          <a:p>
            <a:pPr algn="r" rtl="1">
              <a:lnSpc>
                <a:spcPct val="150000"/>
              </a:lnSpc>
            </a:pPr>
            <a:endParaRPr lang="fa-IR" sz="2000" dirty="0" smtClean="0">
              <a:cs typeface="B Nazanin" pitchFamily="2" charset="-78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5536" y="692696"/>
            <a:ext cx="1512168" cy="301214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5536" y="3739929"/>
            <a:ext cx="1368152" cy="3036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3131840" y="6354762"/>
            <a:ext cx="2952750" cy="503238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846"/>
            <a:ext cx="1696397" cy="11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52120" y="4545451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خسارت سفیدک سطحی در شاهد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5" y="4545451"/>
            <a:ext cx="4372552" cy="342382"/>
          </a:xfrm>
        </p:spPr>
        <p:txBody>
          <a:bodyPr>
            <a:noAutofit/>
          </a:bodyPr>
          <a:lstStyle/>
          <a:p>
            <a:r>
              <a:rPr lang="fa-IR" sz="1800" dirty="0" smtClean="0">
                <a:cs typeface="B Nazanin" pitchFamily="2" charset="-78"/>
              </a:rPr>
              <a:t>خسارت سفیدک دروغی در شاهد</a:t>
            </a:r>
            <a:endParaRPr lang="en-US" sz="1800" dirty="0"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52836"/>
            <a:ext cx="3390772" cy="2520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96" y="1988840"/>
            <a:ext cx="3419175" cy="2556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5"/>
            <a:ext cx="4680520" cy="3475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3708" y="492303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cs typeface="B Nazanin" pitchFamily="2" charset="-78"/>
              </a:rPr>
              <a:t>کنترل 85 درصدی خسارت سفیدک سطحی و دروغین در استفاده توأم</a:t>
            </a:r>
            <a:br>
              <a:rPr lang="fa-IR" dirty="0">
                <a:cs typeface="B Nazanin" pitchFamily="2" charset="-78"/>
              </a:rPr>
            </a:br>
            <a:r>
              <a:rPr lang="fa-IR" dirty="0">
                <a:cs typeface="B Nazanin" pitchFamily="2" charset="-78"/>
              </a:rPr>
              <a:t> </a:t>
            </a:r>
            <a:r>
              <a:rPr lang="en-US" dirty="0">
                <a:cs typeface="B Nazanin" pitchFamily="2" charset="-78"/>
              </a:rPr>
              <a:t>Glass Mg + Blaster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9756" y="69269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/>
              <a:t>اثرات کاربرد بلستر +گلس ام جی در کنترل سفیدک ها در گلخانه خیار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987824" y="6453335"/>
            <a:ext cx="3384798" cy="389695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</p:spTree>
    <p:extLst>
      <p:ext uri="{BB962C8B-B14F-4D97-AF65-F5344CB8AC3E}">
        <p14:creationId xmlns:p14="http://schemas.microsoft.com/office/powerpoint/2010/main" val="173453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SA" sz="4900" b="1" dirty="0">
                <a:cs typeface="0 Traffic" pitchFamily="2" charset="-78"/>
              </a:rPr>
              <a:t>تالوسینت</a:t>
            </a:r>
            <a:r>
              <a:rPr lang="ar-SA" sz="4900" dirty="0">
                <a:cs typeface="0 Traffic" pitchFamily="2" charset="-78"/>
              </a:rPr>
              <a:t> </a:t>
            </a:r>
            <a:r>
              <a:rPr lang="ar-SA" dirty="0">
                <a:cs typeface="0 Traffic" pitchFamily="2" charset="-78"/>
              </a:rPr>
              <a:t>   </a:t>
            </a:r>
            <a:r>
              <a:rPr lang="fa-IR" dirty="0" smtClean="0">
                <a:cs typeface="0 Traffic" pitchFamily="2" charset="-78"/>
              </a:rPr>
              <a:t/>
            </a:r>
            <a:br>
              <a:rPr lang="fa-IR" dirty="0" smtClean="0">
                <a:cs typeface="0 Traffic" pitchFamily="2" charset="-78"/>
              </a:rPr>
            </a:br>
            <a:r>
              <a:rPr lang="ar-SA" sz="2700" dirty="0" smtClean="0">
                <a:cs typeface="0 Traffic" pitchFamily="2" charset="-78"/>
              </a:rPr>
              <a:t>دارای </a:t>
            </a:r>
            <a:r>
              <a:rPr lang="ar-SA" sz="2700" dirty="0">
                <a:cs typeface="0 Traffic" pitchFamily="2" charset="-78"/>
              </a:rPr>
              <a:t>اثر بازدارندگی روی طیف وسیعی از بیماری های قارچی و </a:t>
            </a:r>
            <a:r>
              <a:rPr lang="ar-SA" sz="2700" dirty="0" smtClean="0">
                <a:cs typeface="0 Traffic" pitchFamily="2" charset="-78"/>
              </a:rPr>
              <a:t>باکتریایی</a:t>
            </a:r>
            <a:r>
              <a:rPr lang="en-US" sz="2700" dirty="0" smtClean="0">
                <a:cs typeface="0 Traffic" pitchFamily="2" charset="-78"/>
              </a:rPr>
              <a:t/>
            </a:r>
            <a:br>
              <a:rPr lang="en-US" sz="2700" dirty="0" smtClean="0">
                <a:cs typeface="0 Traffic" pitchFamily="2" charset="-78"/>
              </a:rPr>
            </a:br>
            <a:r>
              <a:rPr lang="fa-IR" sz="2700" dirty="0" smtClean="0">
                <a:cs typeface="0 Traffic" pitchFamily="2" charset="-78"/>
              </a:rPr>
              <a:t>(کود سم -حاوی 5/6 درصد مس)</a:t>
            </a:r>
            <a:endParaRPr lang="en-US" dirty="0">
              <a:cs typeface="0 Traffic" pitchFamily="2" charset="-78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23728" y="2060848"/>
            <a:ext cx="6563072" cy="4065315"/>
          </a:xfrm>
        </p:spPr>
        <p:txBody>
          <a:bodyPr>
            <a:normAutofit fontScale="92500" lnSpcReduction="10000"/>
          </a:bodyPr>
          <a:lstStyle/>
          <a:p>
            <a:pPr lvl="0" algn="r" rtl="1">
              <a:lnSpc>
                <a:spcPct val="150000"/>
              </a:lnSpc>
            </a:pPr>
            <a:r>
              <a:rPr lang="fa-IR" dirty="0">
                <a:cs typeface="0 Zar" pitchFamily="2" charset="-78"/>
              </a:rPr>
              <a:t>کنترل </a:t>
            </a:r>
            <a:r>
              <a:rPr lang="fa-IR" sz="2400" dirty="0">
                <a:cs typeface="0 Zar" pitchFamily="2" charset="-78"/>
              </a:rPr>
              <a:t>بیماری های خاکزاد از طریق غیر فعال کردن متابولیسم عامل </a:t>
            </a:r>
            <a:r>
              <a:rPr lang="fa-IR" sz="2400" dirty="0" smtClean="0">
                <a:cs typeface="0 Zar" pitchFamily="2" charset="-78"/>
              </a:rPr>
              <a:t>بیماری</a:t>
            </a:r>
          </a:p>
          <a:p>
            <a:pPr lvl="0" algn="r" rtl="1">
              <a:lnSpc>
                <a:spcPct val="150000"/>
              </a:lnSpc>
            </a:pPr>
            <a:r>
              <a:rPr lang="fa-IR" sz="2400" dirty="0" smtClean="0">
                <a:cs typeface="0 Zar" pitchFamily="2" charset="-78"/>
              </a:rPr>
              <a:t>قابل استفاده در کشت های هیدروپونیک (بدون خاک)</a:t>
            </a:r>
            <a:endParaRPr lang="en-US" sz="2400" dirty="0">
              <a:cs typeface="0 Zar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400" dirty="0">
                <a:cs typeface="0 Zar" pitchFamily="2" charset="-78"/>
              </a:rPr>
              <a:t>تأثیر گذاری همزمان روی گروه های مختلف عوامل بیماری زای قارچی و باکتریایی</a:t>
            </a:r>
            <a:endParaRPr lang="en-US" sz="2400" dirty="0">
              <a:cs typeface="0 Zar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400" dirty="0">
                <a:cs typeface="0 Zar" pitchFamily="2" charset="-78"/>
              </a:rPr>
              <a:t>جلوگیری از مقاوم شدن عامل بیماری به روش مبارزه</a:t>
            </a:r>
            <a:endParaRPr lang="en-US" sz="2400" dirty="0">
              <a:cs typeface="0 Zar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400" dirty="0">
                <a:cs typeface="0 Zar" pitchFamily="2" charset="-78"/>
              </a:rPr>
              <a:t>پیشگیری از ابتلا گیاه به بیماری ، با ممانعت از نفوذ عامل بیماری به درون سلول</a:t>
            </a:r>
            <a:endParaRPr lang="en-US" sz="2400" dirty="0">
              <a:cs typeface="0 Zar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400" dirty="0">
                <a:cs typeface="0 Zar" pitchFamily="2" charset="-78"/>
              </a:rPr>
              <a:t>محافظت از گیاهچه در زمان انتقال نشاء در مقابل بوته میری ها</a:t>
            </a:r>
            <a:endParaRPr lang="en-US" sz="2400" dirty="0">
              <a:cs typeface="0 Zar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400" dirty="0">
                <a:cs typeface="0 Zar" pitchFamily="2" charset="-78"/>
              </a:rPr>
              <a:t>عدم سمیت برای انسان و دام </a:t>
            </a:r>
            <a:endParaRPr lang="en-US" sz="2400" dirty="0">
              <a:cs typeface="0 Zar" pitchFamily="2" charset="-78"/>
            </a:endParaRPr>
          </a:p>
          <a:p>
            <a:pPr algn="r" rtl="1"/>
            <a:endParaRPr lang="en-US" dirty="0">
              <a:cs typeface="0 Zar" pitchFamily="2" charset="-78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016224" cy="4742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3528" y="234325"/>
            <a:ext cx="3061870" cy="539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3377149" y="6354762"/>
            <a:ext cx="2952750" cy="503238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8553"/>
            <a:ext cx="1552381" cy="10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01208" y="260648"/>
            <a:ext cx="4042792" cy="1143000"/>
          </a:xfrm>
        </p:spPr>
        <p:txBody>
          <a:bodyPr>
            <a:noAutofit/>
          </a:bodyPr>
          <a:lstStyle/>
          <a:p>
            <a:r>
              <a:rPr lang="fa-IR" sz="3200" dirty="0" smtClean="0">
                <a:cs typeface="0 Traffic" pitchFamily="2" charset="-78"/>
              </a:rPr>
              <a:t>کاربرد تالوسینت در مزارع تربت جام</a:t>
            </a:r>
            <a:endParaRPr lang="en-US" sz="3200" dirty="0">
              <a:cs typeface="0 Traffic" pitchFamily="2" charset="-78"/>
            </a:endParaRPr>
          </a:p>
        </p:txBody>
      </p:sp>
      <p:pic>
        <p:nvPicPr>
          <p:cNvPr id="45058" name="Picture 2" descr="C:\تصاویر\Test\مرحله اول تست تالوسینت روی هندوانه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334"/>
            <a:ext cx="3312368" cy="3314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59" name="Picture 3" descr="C:\تصاویر\Test\IMG_177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8948"/>
            <a:ext cx="4416494" cy="3311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0" name="Picture 4" descr="C:\تصاویر\Test\IMG_1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01008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A" sz="4900" b="1" dirty="0">
                <a:cs typeface="0 Traffic" pitchFamily="2" charset="-78"/>
              </a:rPr>
              <a:t>کمبی</a:t>
            </a:r>
            <a:r>
              <a:rPr lang="ar-SA" dirty="0">
                <a:cs typeface="0 Traffic" pitchFamily="2" charset="-78"/>
              </a:rPr>
              <a:t>   </a:t>
            </a:r>
            <a:r>
              <a:rPr lang="fa-IR" dirty="0" smtClean="0">
                <a:cs typeface="0 Traffic" pitchFamily="2" charset="-78"/>
              </a:rPr>
              <a:t/>
            </a:r>
            <a:br>
              <a:rPr lang="fa-IR" dirty="0" smtClean="0">
                <a:cs typeface="0 Traffic" pitchFamily="2" charset="-78"/>
              </a:rPr>
            </a:br>
            <a:r>
              <a:rPr lang="ar-SA" sz="2700" dirty="0" smtClean="0">
                <a:cs typeface="0 Traffic" pitchFamily="2" charset="-78"/>
              </a:rPr>
              <a:t>  </a:t>
            </a:r>
            <a:r>
              <a:rPr lang="ar-SA" sz="2700" dirty="0">
                <a:cs typeface="0 Traffic" pitchFamily="2" charset="-78"/>
              </a:rPr>
              <a:t>کود کامل میکرو کلاته شده، برای محلول پاشی </a:t>
            </a:r>
            <a:r>
              <a:rPr lang="ar-SA" sz="2700" dirty="0" smtClean="0">
                <a:cs typeface="0 Traffic" pitchFamily="2" charset="-78"/>
              </a:rPr>
              <a:t> و مصرف </a:t>
            </a:r>
            <a:r>
              <a:rPr lang="ar-SA" sz="2700" dirty="0">
                <a:cs typeface="0 Traffic" pitchFamily="2" charset="-78"/>
              </a:rPr>
              <a:t>در آب </a:t>
            </a:r>
            <a:r>
              <a:rPr lang="ar-SA" sz="2700" dirty="0" smtClean="0">
                <a:cs typeface="0 Traffic" pitchFamily="2" charset="-78"/>
              </a:rPr>
              <a:t>آبیاری</a:t>
            </a:r>
            <a:endParaRPr lang="en-US" dirty="0">
              <a:cs typeface="0 Traffic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/>
          <a:lstStyle/>
          <a:p>
            <a:pPr lvl="0" algn="r" rtl="1"/>
            <a:r>
              <a:rPr lang="ar-SA" dirty="0">
                <a:cs typeface="0 Zar" pitchFamily="2" charset="-78"/>
              </a:rPr>
              <a:t>تأثیر فوق العاده در بهبود فعالیت گیاه و افزایش محصول </a:t>
            </a:r>
            <a:endParaRPr lang="en-US" dirty="0">
              <a:cs typeface="0 Zar" pitchFamily="2" charset="-78"/>
            </a:endParaRPr>
          </a:p>
          <a:p>
            <a:pPr lvl="0" algn="r" rtl="1"/>
            <a:r>
              <a:rPr lang="ar-SA" dirty="0">
                <a:cs typeface="0 Zar" pitchFamily="2" charset="-78"/>
              </a:rPr>
              <a:t>حاوی </a:t>
            </a:r>
            <a:r>
              <a:rPr lang="fa-IR" dirty="0">
                <a:cs typeface="0 Zar" pitchFamily="2" charset="-78"/>
              </a:rPr>
              <a:t>اکثر </a:t>
            </a:r>
            <a:r>
              <a:rPr lang="ar-SA" dirty="0">
                <a:cs typeface="0 Zar" pitchFamily="2" charset="-78"/>
              </a:rPr>
              <a:t>عناصر میکرو مورد نیاز گیاه </a:t>
            </a:r>
            <a:r>
              <a:rPr lang="fa-IR" dirty="0">
                <a:cs typeface="0 Zar" pitchFamily="2" charset="-78"/>
              </a:rPr>
              <a:t>به صورت کلاته شده </a:t>
            </a:r>
            <a:endParaRPr lang="en-US" dirty="0">
              <a:cs typeface="0 Zar" pitchFamily="2" charset="-78"/>
            </a:endParaRPr>
          </a:p>
          <a:p>
            <a:pPr lvl="0" algn="r" rtl="1"/>
            <a:r>
              <a:rPr lang="ar-SA" dirty="0">
                <a:cs typeface="0 Zar" pitchFamily="2" charset="-78"/>
              </a:rPr>
              <a:t>حلالیت بالا در آب</a:t>
            </a:r>
            <a:r>
              <a:rPr lang="fa-IR" dirty="0">
                <a:cs typeface="0 Zar" pitchFamily="2" charset="-78"/>
              </a:rPr>
              <a:t> (</a:t>
            </a:r>
            <a:r>
              <a:rPr lang="en-US" dirty="0">
                <a:cs typeface="0 Zar" pitchFamily="2" charset="-78"/>
              </a:rPr>
              <a:t>30</a:t>
            </a:r>
            <a:r>
              <a:rPr lang="ar-SA" dirty="0">
                <a:cs typeface="0 Zar" pitchFamily="2" charset="-78"/>
              </a:rPr>
              <a:t> گرم در لیتر</a:t>
            </a:r>
            <a:r>
              <a:rPr lang="fa-IR" dirty="0">
                <a:cs typeface="0 Zar" pitchFamily="2" charset="-78"/>
              </a:rPr>
              <a:t>)</a:t>
            </a:r>
            <a:endParaRPr lang="en-US" dirty="0">
              <a:cs typeface="0 Zar" pitchFamily="2" charset="-78"/>
            </a:endParaRPr>
          </a:p>
          <a:p>
            <a:pPr algn="r" rtl="1"/>
            <a:r>
              <a:rPr lang="ar-SA" dirty="0">
                <a:cs typeface="0 Zar" pitchFamily="2" charset="-78"/>
              </a:rPr>
              <a:t>قابلیت اختلاط با کودهای ماکرو</a:t>
            </a:r>
            <a:endParaRPr lang="en-US" dirty="0">
              <a:cs typeface="0 Zar" pitchFamily="2" charset="-78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852" y="1412776"/>
            <a:ext cx="2379435" cy="5300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" descr="C:\شرکت\آرم و سر برگ\bio 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1"/>
            <a:ext cx="993662" cy="1401439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987824" y="6453335"/>
            <a:ext cx="3024336" cy="348647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پی اچ کالر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23727B8-A28C-4FB5-85AA-7E6393901B73}" type="slidenum">
              <a:rPr lang="en-US" altLang="zh-CN" smtClean="0"/>
              <a:pPr/>
              <a:t>18</a:t>
            </a:fld>
            <a:endParaRPr lang="en-US" altLang="zh-CN" smtClean="0"/>
          </a:p>
        </p:txBody>
      </p:sp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179388" y="309563"/>
            <a:ext cx="72834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ctr"/>
          <a:lstStyle/>
          <a:p>
            <a:pPr algn="r"/>
            <a:r>
              <a:rPr lang="fa-IR" sz="3000" b="1">
                <a:solidFill>
                  <a:schemeClr val="bg1"/>
                </a:solidFill>
                <a:latin typeface="Times New Roman" pitchFamily="18" charset="0"/>
              </a:rPr>
              <a:t>پی اچ کالر</a:t>
            </a:r>
            <a:endParaRPr lang="en-US" sz="30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4350" y="940003"/>
            <a:ext cx="2167862" cy="5366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3131840" y="6381328"/>
            <a:ext cx="3168774" cy="432048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3213" y="1773238"/>
            <a:ext cx="5976937" cy="300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ar-SA" dirty="0">
                <a:latin typeface="Arial" pitchFamily="34" charset="0"/>
                <a:cs typeface="B Nazanin" pitchFamily="2" charset="-78"/>
              </a:rPr>
              <a:t>تنظیم </a:t>
            </a:r>
            <a:r>
              <a:rPr lang="en-US" dirty="0">
                <a:latin typeface="Arial" pitchFamily="34" charset="0"/>
                <a:cs typeface="B Nazanin" pitchFamily="2" charset="-78"/>
              </a:rPr>
              <a:t>pH  </a:t>
            </a:r>
            <a:r>
              <a:rPr lang="fa-IR" dirty="0">
                <a:latin typeface="Arial" pitchFamily="34" charset="0"/>
                <a:cs typeface="B Nazanin" pitchFamily="2" charset="-78"/>
              </a:rPr>
              <a:t>محلول کودی و سموم به حدود 6</a:t>
            </a:r>
            <a:endParaRPr lang="en-US" dirty="0">
              <a:latin typeface="Arial" pitchFamily="34" charset="0"/>
              <a:cs typeface="B Nazanin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ar-SA" dirty="0">
                <a:latin typeface="Arial" pitchFamily="34" charset="0"/>
                <a:cs typeface="B Nazanin" pitchFamily="2" charset="-78"/>
              </a:rPr>
              <a:t>افزایش قابلیت جذب عناصر غذایی و سموم </a:t>
            </a:r>
            <a:endParaRPr lang="en-US" dirty="0">
              <a:latin typeface="Arial" pitchFamily="34" charset="0"/>
              <a:cs typeface="B Nazanin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ar-SA" dirty="0">
                <a:latin typeface="Arial" pitchFamily="34" charset="0"/>
                <a:cs typeface="B Nazanin" pitchFamily="2" charset="-78"/>
              </a:rPr>
              <a:t>مشخص کردن </a:t>
            </a:r>
            <a:r>
              <a:rPr lang="en-US" dirty="0">
                <a:latin typeface="Arial" pitchFamily="34" charset="0"/>
                <a:cs typeface="B Nazanin" pitchFamily="2" charset="-78"/>
              </a:rPr>
              <a:t>PH  </a:t>
            </a:r>
            <a:r>
              <a:rPr lang="fa-IR" dirty="0">
                <a:latin typeface="Arial" pitchFamily="34" charset="0"/>
                <a:cs typeface="B Nazanin" pitchFamily="2" charset="-78"/>
              </a:rPr>
              <a:t>محلول ، با تغییر رنگ آن </a:t>
            </a:r>
            <a:endParaRPr lang="en-US" dirty="0">
              <a:latin typeface="Arial" pitchFamily="34" charset="0"/>
              <a:cs typeface="B Nazanin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dirty="0">
                <a:latin typeface="Arial" pitchFamily="34" charset="0"/>
                <a:cs typeface="B Nazanin" pitchFamily="2" charset="-78"/>
              </a:rPr>
              <a:t>تنظیم </a:t>
            </a:r>
            <a:r>
              <a:rPr lang="en-US" dirty="0">
                <a:latin typeface="Arial" pitchFamily="34" charset="0"/>
                <a:cs typeface="B Nazanin" pitchFamily="2" charset="-78"/>
              </a:rPr>
              <a:t>pH </a:t>
            </a:r>
            <a:r>
              <a:rPr lang="fa-IR" dirty="0">
                <a:latin typeface="Arial" pitchFamily="34" charset="0"/>
                <a:cs typeface="B Nazanin" pitchFamily="2" charset="-78"/>
              </a:rPr>
              <a:t>محلول خاک نیز میتوان از این محلول از طریق سیستم آبیاری تحت فشار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dirty="0">
                <a:latin typeface="Arial" pitchFamily="34" charset="0"/>
                <a:cs typeface="B Nazanin" pitchFamily="2" charset="-78"/>
              </a:rPr>
              <a:t>قابلیت اختلاط با کلیه ترکیباتی که به صورت محلول پاشی استفاده می شوند</a:t>
            </a:r>
            <a:endParaRPr lang="en-US" dirty="0">
              <a:latin typeface="Arial" pitchFamily="34" charset="0"/>
              <a:cs typeface="B Nazanin" pitchFamily="2" charset="-78"/>
            </a:endParaRPr>
          </a:p>
          <a:p>
            <a:pPr>
              <a:lnSpc>
                <a:spcPct val="150000"/>
              </a:lnSpc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075" y="4437063"/>
            <a:ext cx="30988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95536" y="39567"/>
            <a:ext cx="3061870" cy="539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846"/>
            <a:ext cx="1696397" cy="11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87016"/>
          </a:xfrm>
        </p:spPr>
        <p:txBody>
          <a:bodyPr>
            <a:normAutofit fontScale="90000"/>
          </a:bodyPr>
          <a:lstStyle/>
          <a:p>
            <a:pPr rtl="1"/>
            <a:r>
              <a:rPr lang="ar-SA" sz="4900" dirty="0">
                <a:cs typeface="0 Traffic Bold" pitchFamily="2" charset="-78"/>
              </a:rPr>
              <a:t>کود </a:t>
            </a:r>
            <a:r>
              <a:rPr lang="ar-SA" sz="4900" dirty="0" smtClean="0">
                <a:cs typeface="0 Traffic Bold" pitchFamily="2" charset="-78"/>
              </a:rPr>
              <a:t>آهن</a:t>
            </a:r>
            <a:r>
              <a:rPr lang="fa-IR" sz="4900" dirty="0" smtClean="0">
                <a:cs typeface="0 Traffic Bold" pitchFamily="2" charset="-78"/>
              </a:rPr>
              <a:t> فروگرین</a:t>
            </a:r>
            <a:r>
              <a:rPr lang="ar-SA" sz="4900" dirty="0" smtClean="0">
                <a:cs typeface="0 Traffic Bold" pitchFamily="2" charset="-78"/>
              </a:rPr>
              <a:t> 148 </a:t>
            </a:r>
            <a:r>
              <a:rPr lang="ar-SA" sz="3100" dirty="0" smtClean="0"/>
              <a:t>   </a:t>
            </a:r>
            <a:r>
              <a:rPr lang="fa-IR" sz="3100" dirty="0" smtClean="0"/>
              <a:t/>
            </a:r>
            <a:br>
              <a:rPr lang="fa-IR" sz="3100" dirty="0" smtClean="0"/>
            </a:br>
            <a:r>
              <a:rPr lang="ar-SA" sz="3100" dirty="0" smtClean="0">
                <a:cs typeface="0 Traffic" pitchFamily="2" charset="-78"/>
              </a:rPr>
              <a:t>حاوی 6% آهن کاملا کلاته و محلول در آب  ، به فرمت   </a:t>
            </a:r>
            <a:r>
              <a:rPr lang="en-US" sz="3100" dirty="0" smtClean="0">
                <a:cs typeface="0 Traffic" pitchFamily="2" charset="-78"/>
              </a:rPr>
              <a:t>EDDHA</a:t>
            </a:r>
            <a:endParaRPr lang="en-US" dirty="0">
              <a:cs typeface="0 Traffic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7904" y="2276872"/>
            <a:ext cx="4978896" cy="4320480"/>
          </a:xfrm>
        </p:spPr>
        <p:txBody>
          <a:bodyPr>
            <a:normAutofit/>
          </a:bodyPr>
          <a:lstStyle/>
          <a:p>
            <a:pPr lvl="0" algn="r" rtl="1"/>
            <a:r>
              <a:rPr lang="fa-IR" dirty="0">
                <a:cs typeface="0 Zar" pitchFamily="2" charset="-78"/>
              </a:rPr>
              <a:t>کودی کاملاً کلاته و محلول در آب </a:t>
            </a:r>
            <a:endParaRPr lang="en-US" dirty="0">
              <a:cs typeface="0 Zar" pitchFamily="2" charset="-78"/>
            </a:endParaRPr>
          </a:p>
          <a:p>
            <a:pPr lvl="0" algn="r" rtl="1"/>
            <a:r>
              <a:rPr lang="fa-IR" dirty="0">
                <a:cs typeface="0 Zar" pitchFamily="2" charset="-78"/>
              </a:rPr>
              <a:t>پایداری زیاد در خاک های آهکی و قلیایی ، به دلیل نوع کلات (</a:t>
            </a:r>
            <a:r>
              <a:rPr lang="en-US" dirty="0">
                <a:cs typeface="0 Zar" pitchFamily="2" charset="-78"/>
              </a:rPr>
              <a:t>EDDHA</a:t>
            </a:r>
            <a:r>
              <a:rPr lang="fa-IR" dirty="0">
                <a:cs typeface="0 Zar" pitchFamily="2" charset="-78"/>
              </a:rPr>
              <a:t>)</a:t>
            </a:r>
            <a:endParaRPr lang="en-US" dirty="0">
              <a:cs typeface="0 Zar" pitchFamily="2" charset="-78"/>
            </a:endParaRPr>
          </a:p>
          <a:p>
            <a:pPr lvl="0" algn="r" rtl="1"/>
            <a:r>
              <a:rPr lang="fa-IR" dirty="0">
                <a:cs typeface="0 Zar" pitchFamily="2" charset="-78"/>
              </a:rPr>
              <a:t>داشتن 80 % ایزومر ارتو-ارتو که بیشترین قابلیت جذب از طریق ریشه را دارد</a:t>
            </a:r>
            <a:endParaRPr lang="en-US" dirty="0">
              <a:cs typeface="0 Zar" pitchFamily="2" charset="-78"/>
            </a:endParaRPr>
          </a:p>
          <a:p>
            <a:pPr lvl="0" algn="r" rtl="1"/>
            <a:r>
              <a:rPr lang="fa-IR" dirty="0">
                <a:cs typeface="0 Zar" pitchFamily="2" charset="-78"/>
              </a:rPr>
              <a:t>قابلیت مصرف از طریق آب آبیاری و مصرف مستقیم در خاک </a:t>
            </a:r>
            <a:endParaRPr lang="en-US" dirty="0">
              <a:cs typeface="0 Zar" pitchFamily="2" charset="-78"/>
            </a:endParaRPr>
          </a:p>
          <a:p>
            <a:endParaRPr lang="en-US" dirty="0"/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662471" cy="330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33688"/>
            <a:ext cx="3170786" cy="157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C:\شرکت\آرم و سر برگ\bio 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0"/>
            <a:ext cx="1259632" cy="1776557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2843808" y="6525343"/>
            <a:ext cx="3273996" cy="385837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شرکت\آرم و سر برگ\bio 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-53280"/>
            <a:ext cx="1345813" cy="18981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789440" cy="576064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>
                <a:cs typeface="0 Traffic Bold" pitchFamily="2" charset="-78"/>
              </a:rPr>
              <a:t>هیومی پتاس 70</a:t>
            </a:r>
            <a:endParaRPr lang="en-US" dirty="0">
              <a:cs typeface="0 Traffic Bold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7624" y="909801"/>
            <a:ext cx="6552728" cy="720080"/>
          </a:xfrm>
        </p:spPr>
        <p:txBody>
          <a:bodyPr>
            <a:normAutofit/>
          </a:bodyPr>
          <a:lstStyle/>
          <a:p>
            <a:pPr algn="ctr" rtl="1"/>
            <a:r>
              <a:rPr lang="fa-IR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حاوی 70% هیومیک اسید، 5 % فولویک اسید و 10 % پتاسیم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77453" y="1772816"/>
            <a:ext cx="6264696" cy="5013175"/>
          </a:xfrm>
        </p:spPr>
        <p:txBody>
          <a:bodyPr>
            <a:noAutofit/>
          </a:bodyPr>
          <a:lstStyle/>
          <a:p>
            <a:pPr marL="363538" indent="-363538" algn="r" rtl="1">
              <a:defRPr/>
            </a:pPr>
            <a:r>
              <a:rPr lang="fa-IR" dirty="0" smtClean="0">
                <a:cs typeface="0 Zar" pitchFamily="2" charset="-78"/>
              </a:rPr>
              <a:t> پودری سیاه رنگ و ماده موثره هوموس</a:t>
            </a:r>
          </a:p>
          <a:p>
            <a:pPr marL="363538" indent="-363538" algn="r" rtl="1">
              <a:defRPr/>
            </a:pPr>
            <a:r>
              <a:rPr lang="fa-IR" dirty="0" smtClean="0">
                <a:cs typeface="0 Zar" pitchFamily="2" charset="-78"/>
              </a:rPr>
              <a:t>دارای ترکیبات غذایی از قبیل ازت فسفر، پتاس، گوگرد، کلسیم، منیزیوم، مس، روی و .... به نسبت های مختلف</a:t>
            </a:r>
            <a:endParaRPr lang="en-US" dirty="0" smtClean="0">
              <a:cs typeface="0 Zar" pitchFamily="2" charset="-78"/>
            </a:endParaRPr>
          </a:p>
          <a:p>
            <a:pPr lvl="0" algn="r" rtl="1"/>
            <a:r>
              <a:rPr lang="fa-IR" dirty="0" smtClean="0">
                <a:cs typeface="0 Zar" pitchFamily="2" charset="-78"/>
              </a:rPr>
              <a:t>افزایش </a:t>
            </a:r>
            <a:r>
              <a:rPr lang="fa-IR" dirty="0">
                <a:cs typeface="0 Zar" pitchFamily="2" charset="-78"/>
              </a:rPr>
              <a:t>توسعه ریشه و دسترسی بیشتر گیاه به آب و مواد غذایی </a:t>
            </a:r>
            <a:endParaRPr lang="en-US" dirty="0">
              <a:cs typeface="0 Zar" pitchFamily="2" charset="-78"/>
            </a:endParaRPr>
          </a:p>
          <a:p>
            <a:pPr lvl="0" algn="r" rtl="1"/>
            <a:r>
              <a:rPr lang="fa-IR" dirty="0">
                <a:cs typeface="0 Zar" pitchFamily="2" charset="-78"/>
              </a:rPr>
              <a:t>افزایش قدرت نگهداری آب  و مواد غذایی در خاک </a:t>
            </a:r>
            <a:endParaRPr lang="en-US" dirty="0">
              <a:cs typeface="0 Zar" pitchFamily="2" charset="-78"/>
            </a:endParaRPr>
          </a:p>
          <a:p>
            <a:pPr lvl="0" algn="r" rtl="1"/>
            <a:r>
              <a:rPr lang="fa-IR" dirty="0">
                <a:cs typeface="0 Zar" pitchFamily="2" charset="-78"/>
              </a:rPr>
              <a:t>افزایش قابلیت جذب عناصر </a:t>
            </a:r>
            <a:r>
              <a:rPr lang="fa-IR" dirty="0" smtClean="0">
                <a:cs typeface="0 Zar" pitchFamily="2" charset="-78"/>
              </a:rPr>
              <a:t>ماکرو از </a:t>
            </a:r>
            <a:r>
              <a:rPr lang="fa-IR" dirty="0">
                <a:cs typeface="0 Zar" pitchFamily="2" charset="-78"/>
              </a:rPr>
              <a:t>جمله فسفر توسط گیاه</a:t>
            </a:r>
            <a:endParaRPr lang="en-US" dirty="0">
              <a:cs typeface="0 Zar" pitchFamily="2" charset="-78"/>
            </a:endParaRPr>
          </a:p>
          <a:p>
            <a:pPr lvl="0" algn="r" rtl="1"/>
            <a:r>
              <a:rPr lang="fa-IR" dirty="0">
                <a:cs typeface="0 Zar" pitchFamily="2" charset="-78"/>
              </a:rPr>
              <a:t>افزایش قابلیت جذب عناصر میکرو از طریق کلات کردن آن ها</a:t>
            </a:r>
            <a:endParaRPr lang="en-US" dirty="0">
              <a:cs typeface="0 Zar" pitchFamily="2" charset="-78"/>
            </a:endParaRPr>
          </a:p>
          <a:p>
            <a:pPr lvl="0" algn="r" rtl="1"/>
            <a:r>
              <a:rPr lang="fa-IR" dirty="0">
                <a:cs typeface="0 Zar" pitchFamily="2" charset="-78"/>
              </a:rPr>
              <a:t>افزایش جمعیت میکروارگانیسم های خاک و سم زدایی خاک </a:t>
            </a:r>
            <a:endParaRPr lang="en-US" dirty="0">
              <a:cs typeface="0 Zar" pitchFamily="2" charset="-78"/>
            </a:endParaRPr>
          </a:p>
          <a:p>
            <a:pPr lvl="0" algn="r" rtl="1"/>
            <a:r>
              <a:rPr lang="fa-IR" dirty="0">
                <a:cs typeface="0 Zar" pitchFamily="2" charset="-78"/>
              </a:rPr>
              <a:t>افزایش خاکدانه و بهبود نفوذپذیری و هوادهی خاک </a:t>
            </a:r>
            <a:endParaRPr lang="en-US" dirty="0">
              <a:cs typeface="0 Zar" pitchFamily="2" charset="-78"/>
            </a:endParaRPr>
          </a:p>
          <a:p>
            <a:pPr lvl="0" algn="r" rtl="1"/>
            <a:r>
              <a:rPr lang="fa-IR" dirty="0">
                <a:cs typeface="0 Zar" pitchFamily="2" charset="-78"/>
              </a:rPr>
              <a:t>غیر سمی بودن ترکیب برای گیاه و محیط زیست</a:t>
            </a:r>
            <a:endParaRPr lang="en-US" dirty="0">
              <a:cs typeface="0 Zar" pitchFamily="2" charset="-78"/>
            </a:endParaRPr>
          </a:p>
          <a:p>
            <a:pPr algn="r" rtl="1"/>
            <a:r>
              <a:rPr lang="fa-IR" dirty="0">
                <a:cs typeface="0 Zar" pitchFamily="2" charset="-78"/>
              </a:rPr>
              <a:t>کاهش اثرات تنش شوری و خشکی</a:t>
            </a:r>
            <a:endParaRPr lang="en-US" dirty="0">
              <a:cs typeface="0 Zar" pitchFamily="2" charset="-78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30216"/>
            <a:ext cx="2843808" cy="36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9970" y="0"/>
            <a:ext cx="3061870" cy="539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475656" y="1556792"/>
            <a:ext cx="1656184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2987824" y="6382146"/>
            <a:ext cx="2952750" cy="503238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0 Traffic Bold" pitchFamily="2" charset="-78"/>
              </a:rPr>
              <a:t>کودهای</a:t>
            </a:r>
            <a:r>
              <a:rPr lang="fa-IR" dirty="0" smtClean="0"/>
              <a:t> </a:t>
            </a:r>
            <a:r>
              <a:rPr lang="fa-IR" dirty="0">
                <a:cs typeface="0 Traffic Bold" pitchFamily="2" charset="-78"/>
              </a:rPr>
              <a:t>کامل</a:t>
            </a:r>
            <a:endParaRPr lang="en-US" dirty="0">
              <a:cs typeface="0 Traffic Bold" pitchFamily="2" charset="-78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988840"/>
            <a:ext cx="1619672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109911"/>
          </a:xfrm>
        </p:spPr>
        <p:txBody>
          <a:bodyPr>
            <a:normAutofit/>
          </a:bodyPr>
          <a:lstStyle/>
          <a:p>
            <a:pPr marL="174625" lvl="0" indent="174625" algn="r" rtl="1">
              <a:buFont typeface="Arial" pitchFamily="34" charset="0"/>
              <a:buChar char="•"/>
            </a:pPr>
            <a:r>
              <a:rPr lang="fa-IR" dirty="0">
                <a:cs typeface="0 Zar" pitchFamily="2" charset="-78"/>
              </a:rPr>
              <a:t>دارا بودن عناصر کم مصرف کلات شده به فرم </a:t>
            </a:r>
            <a:r>
              <a:rPr lang="en-US" dirty="0">
                <a:cs typeface="0 Zar" pitchFamily="2" charset="-78"/>
              </a:rPr>
              <a:t>EDTA </a:t>
            </a:r>
            <a:endParaRPr lang="fa-IR" dirty="0" smtClean="0">
              <a:cs typeface="0 Zar" pitchFamily="2" charset="-78"/>
            </a:endParaRPr>
          </a:p>
          <a:p>
            <a:pPr marL="174625" lvl="0" indent="174625" algn="r" rtl="1">
              <a:buFont typeface="Arial" pitchFamily="34" charset="0"/>
              <a:buChar char="•"/>
            </a:pPr>
            <a:r>
              <a:rPr lang="fa-IR" dirty="0" smtClean="0">
                <a:cs typeface="0 Zar" pitchFamily="2" charset="-78"/>
              </a:rPr>
              <a:t>حلالیت بالا در آب (70 گرم در لیتر)</a:t>
            </a:r>
            <a:endParaRPr lang="en-US" dirty="0">
              <a:cs typeface="0 Zar" pitchFamily="2" charset="-78"/>
            </a:endParaRPr>
          </a:p>
          <a:p>
            <a:pPr marL="174625" indent="174625" algn="r" rtl="1">
              <a:buFont typeface="Arial" pitchFamily="34" charset="0"/>
              <a:buChar char="•"/>
            </a:pPr>
            <a:r>
              <a:rPr lang="fa-IR" dirty="0">
                <a:cs typeface="0 Zar" pitchFamily="2" charset="-78"/>
              </a:rPr>
              <a:t>قابلیت جذب بالا از طریق محلول پاشی و آب آبیاری </a:t>
            </a:r>
            <a:endParaRPr lang="en-US" dirty="0">
              <a:cs typeface="0 Zar" pitchFamily="2" charset="-7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88024" y="4005064"/>
            <a:ext cx="3816424" cy="2664296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3600" b="1" dirty="0" smtClean="0"/>
              <a:t> 20-20-20</a:t>
            </a:r>
            <a:endParaRPr lang="en-US" sz="3600" b="1" dirty="0" smtClean="0"/>
          </a:p>
          <a:p>
            <a:pPr algn="r" rtl="1">
              <a:buFont typeface="Wingdings" pitchFamily="2" charset="2"/>
              <a:buChar char="Ø"/>
            </a:pPr>
            <a:r>
              <a:rPr lang="fa-IR" sz="3600" b="1" dirty="0" smtClean="0"/>
              <a:t> 10-52-10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3600" b="1" dirty="0" smtClean="0"/>
              <a:t>  44-0-12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3600" b="1" dirty="0" smtClean="0"/>
              <a:t>  30-5-15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1334" y="4410318"/>
            <a:ext cx="1619672" cy="2152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9082" y="1988840"/>
            <a:ext cx="1584176" cy="2351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89539"/>
            <a:ext cx="1584176" cy="2393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" descr="C:\شرکت\آرم و سر برگ\bio gre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26977"/>
            <a:ext cx="1080120" cy="1523377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2915816" y="6381327"/>
            <a:ext cx="3024758" cy="402481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شرکت\آرم و سر برگ\bio 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0675" y="0"/>
            <a:ext cx="1259632" cy="1776557"/>
          </a:xfrm>
          <a:prstGeom prst="rect">
            <a:avLst/>
          </a:prstGeom>
          <a:noFill/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552728" cy="69215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Nazanin" pitchFamily="2" charset="-78"/>
              </a:rPr>
              <a:t>سولفات پتاسیم ( سولوپتاس)</a:t>
            </a:r>
            <a:endParaRPr lang="en-US" dirty="0" smtClean="0">
              <a:cs typeface="B Nazanin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99792" y="6453336"/>
            <a:ext cx="3096344" cy="404664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3851275" y="1606550"/>
            <a:ext cx="5113338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/>
              <a:t>دارای بالاترین کیفیت در بین کودهای پتاسه با 52% اکسید پتاسیم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/>
              <a:t>فاقد نمک های کلراید و دارای گوگرد به شکل بنیان سولفات، مناسب برای مصرف در آب و زمین های شور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/>
              <a:t>افزایش عملکرد و بهبود طعم و کیفیت میوه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/>
              <a:t>حلالیت بالا و امکان محلول پاشی و استفاده در سیستم های آبیاری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/>
              <a:t>افزایش مقاومت گیاه به سرما و سایر تنش های محیطی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/>
              <a:t>کمک به ساخت پروتئین، ویتامین و آنزیم ها در گیاه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/>
              <a:t>بهبود کیفیت  وافزایش حجم و تولید میوه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/>
              <a:t>تامین پتاسیم مورد نیاز گیاه در مراحل تولید میوه بدون خطر تجمع نیترات در میوه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3061870" cy="539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77" y="1412776"/>
            <a:ext cx="3384376" cy="449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شرکت\آرم و سر برگ\bio g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8749" y="0"/>
            <a:ext cx="1235937" cy="17431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cs typeface="0 Traffic Bold" pitchFamily="2" charset="-78"/>
              </a:rPr>
              <a:t>کودهای میکرو تک عنصری</a:t>
            </a:r>
            <a:endParaRPr lang="en-US" sz="3600" dirty="0">
              <a:cs typeface="0 Traffic Bold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0 Zar" pitchFamily="2" charset="-78"/>
              </a:rPr>
              <a:t>منگنز (13%) </a:t>
            </a:r>
            <a:r>
              <a:rPr lang="en-US" sz="2000" dirty="0" smtClean="0">
                <a:cs typeface="0 Zar" pitchFamily="2" charset="-78"/>
              </a:rPr>
              <a:t>EDTA</a:t>
            </a:r>
            <a:r>
              <a:rPr lang="fa-IR" dirty="0" smtClean="0">
                <a:cs typeface="0 Zar" pitchFamily="2" charset="-78"/>
              </a:rPr>
              <a:t> </a:t>
            </a:r>
            <a:endParaRPr lang="fa-IR" dirty="0" smtClean="0">
              <a:cs typeface="0 Zar" pitchFamily="2" charset="-78"/>
            </a:endParaRPr>
          </a:p>
          <a:p>
            <a:pPr algn="r" rtl="1"/>
            <a:r>
              <a:rPr lang="fa-IR" dirty="0" smtClean="0">
                <a:cs typeface="0 Zar" pitchFamily="2" charset="-78"/>
              </a:rPr>
              <a:t>روی</a:t>
            </a:r>
            <a:r>
              <a:rPr lang="en-US" dirty="0" smtClean="0">
                <a:cs typeface="0 Zar" pitchFamily="2" charset="-78"/>
              </a:rPr>
              <a:t> </a:t>
            </a:r>
            <a:r>
              <a:rPr lang="fa-IR" dirty="0" smtClean="0">
                <a:cs typeface="0 Zar" pitchFamily="2" charset="-78"/>
              </a:rPr>
              <a:t> (15%) </a:t>
            </a:r>
            <a:r>
              <a:rPr lang="en-US" sz="2000" dirty="0" smtClean="0">
                <a:cs typeface="0 Zar" pitchFamily="2" charset="-78"/>
              </a:rPr>
              <a:t>EDTA</a:t>
            </a:r>
            <a:endParaRPr lang="fa-IR" sz="2000" dirty="0" smtClean="0">
              <a:cs typeface="0 Zar" pitchFamily="2" charset="-78"/>
            </a:endParaRPr>
          </a:p>
          <a:p>
            <a:pPr algn="r" rtl="1"/>
            <a:r>
              <a:rPr lang="fa-IR" dirty="0" smtClean="0">
                <a:cs typeface="0 Zar" pitchFamily="2" charset="-78"/>
              </a:rPr>
              <a:t>کلسیم</a:t>
            </a:r>
            <a:r>
              <a:rPr lang="en-US" dirty="0" smtClean="0">
                <a:cs typeface="0 Zar" pitchFamily="2" charset="-78"/>
              </a:rPr>
              <a:t> </a:t>
            </a:r>
            <a:r>
              <a:rPr lang="fa-IR" dirty="0" smtClean="0">
                <a:cs typeface="0 Zar" pitchFamily="2" charset="-78"/>
              </a:rPr>
              <a:t>(10%) </a:t>
            </a:r>
            <a:r>
              <a:rPr lang="en-US" sz="2000" dirty="0" smtClean="0">
                <a:cs typeface="0 Zar" pitchFamily="2" charset="-78"/>
              </a:rPr>
              <a:t>EDTA </a:t>
            </a:r>
            <a:endParaRPr lang="fa-IR" dirty="0" smtClean="0">
              <a:cs typeface="0 Zar" pitchFamily="2" charset="-78"/>
            </a:endParaRPr>
          </a:p>
          <a:p>
            <a:pPr algn="r" rtl="1"/>
            <a:r>
              <a:rPr lang="fa-IR" dirty="0" smtClean="0">
                <a:cs typeface="0 Zar" pitchFamily="2" charset="-78"/>
              </a:rPr>
              <a:t>روی</a:t>
            </a:r>
            <a:r>
              <a:rPr lang="en-US" dirty="0" smtClean="0">
                <a:cs typeface="0 Zar" pitchFamily="2" charset="-78"/>
              </a:rPr>
              <a:t> </a:t>
            </a:r>
            <a:r>
              <a:rPr lang="fa-IR" dirty="0" smtClean="0">
                <a:cs typeface="0 Zar" pitchFamily="2" charset="-78"/>
              </a:rPr>
              <a:t> (15%) </a:t>
            </a:r>
            <a:r>
              <a:rPr lang="en-US" sz="2000" dirty="0" smtClean="0">
                <a:cs typeface="0 Zar" pitchFamily="2" charset="-78"/>
              </a:rPr>
              <a:t>EDTA</a:t>
            </a:r>
            <a:endParaRPr lang="en-US" dirty="0">
              <a:cs typeface="0 Zar" pitchFamily="2" charset="-7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569" y="1152398"/>
            <a:ext cx="2200166" cy="2820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30813"/>
            <a:ext cx="1999085" cy="2670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185055"/>
            <a:ext cx="2088232" cy="2777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8681" y="4005272"/>
            <a:ext cx="2299826" cy="2691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3275856" y="6453335"/>
            <a:ext cx="2880320" cy="340061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4984"/>
            <a:ext cx="7772400" cy="2483991"/>
          </a:xfrm>
        </p:spPr>
        <p:txBody>
          <a:bodyPr>
            <a:normAutofit/>
          </a:bodyPr>
          <a:lstStyle/>
          <a:p>
            <a:pPr algn="ctr"/>
            <a:r>
              <a:rPr lang="fa-IR" sz="6000" b="0" dirty="0" smtClean="0">
                <a:solidFill>
                  <a:srgbClr val="002060"/>
                </a:solidFill>
                <a:cs typeface="0 Zar" pitchFamily="2" charset="-78"/>
              </a:rPr>
              <a:t>پرسش؟</a:t>
            </a:r>
            <a:endParaRPr lang="en-US" sz="6000" b="0" dirty="0">
              <a:solidFill>
                <a:srgbClr val="002060"/>
              </a:solidFill>
              <a:cs typeface="0 Zar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836713"/>
            <a:ext cx="7772400" cy="1440159"/>
          </a:xfrm>
        </p:spPr>
        <p:txBody>
          <a:bodyPr>
            <a:normAutofit/>
          </a:bodyPr>
          <a:lstStyle/>
          <a:p>
            <a:pPr algn="ctr"/>
            <a:r>
              <a:rPr lang="fa-IR" sz="5400" dirty="0" smtClean="0">
                <a:solidFill>
                  <a:srgbClr val="C00000"/>
                </a:solidFill>
                <a:cs typeface="0 Traffic Bold" pitchFamily="2" charset="-78"/>
              </a:rPr>
              <a:t>با تشکر</a:t>
            </a:r>
            <a:endParaRPr lang="en-US" sz="5400" dirty="0">
              <a:solidFill>
                <a:srgbClr val="C00000"/>
              </a:solidFill>
              <a:cs typeface="0 Traffic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شرکت\آرم و سر برگ\bio g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3589"/>
            <a:ext cx="1259632" cy="17765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cs typeface="0 Traffic Bold" pitchFamily="2" charset="-78"/>
              </a:rPr>
              <a:t>اثرات هیومیک اسید در مزارع     </a:t>
            </a:r>
            <a:endParaRPr lang="en-US" sz="3600" dirty="0">
              <a:cs typeface="0 Traffic Bold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>
                <a:cs typeface="0 Zar" pitchFamily="2" charset="-78"/>
              </a:rPr>
              <a:t>استفاده در چمن و قضای سبز (گزارش صدا و سیما) </a:t>
            </a:r>
          </a:p>
          <a:p>
            <a:pPr algn="r" rtl="1"/>
            <a:r>
              <a:rPr lang="fa-IR" dirty="0" smtClean="0">
                <a:cs typeface="0 Zar" pitchFamily="2" charset="-78"/>
              </a:rPr>
              <a:t>افزایش عملکرد یونجه در سطح 4 هکتار از 8 تن به 17 تن (چاوشی ورامین)</a:t>
            </a:r>
          </a:p>
          <a:p>
            <a:pPr algn="r" rtl="1"/>
            <a:r>
              <a:rPr lang="fa-IR" dirty="0" smtClean="0">
                <a:cs typeface="0 Zar" pitchFamily="2" charset="-78"/>
              </a:rPr>
              <a:t>افزایش تولید 80 درصدی خیار گلخانه ای (چاوشی – ورامین)</a:t>
            </a:r>
          </a:p>
          <a:p>
            <a:pPr algn="r" rtl="1"/>
            <a:r>
              <a:rPr lang="fa-IR" dirty="0" smtClean="0">
                <a:cs typeface="0 Zar" pitchFamily="2" charset="-78"/>
              </a:rPr>
              <a:t>افزایش فوق العاده میوه نشینی در شوید (چاوشی ورامین)</a:t>
            </a:r>
          </a:p>
          <a:p>
            <a:pPr algn="r" rtl="1"/>
            <a:r>
              <a:rPr lang="fa-IR" dirty="0" smtClean="0">
                <a:cs typeface="0 Zar" pitchFamily="2" charset="-78"/>
              </a:rPr>
              <a:t>تولید دو برابری قارچ خوراکی</a:t>
            </a:r>
            <a:r>
              <a:rPr lang="en-US" dirty="0" smtClean="0">
                <a:cs typeface="0 Zar" pitchFamily="2" charset="-78"/>
              </a:rPr>
              <a:t> </a:t>
            </a:r>
            <a:r>
              <a:rPr lang="fa-IR" dirty="0" smtClean="0">
                <a:cs typeface="0 Zar" pitchFamily="2" charset="-78"/>
              </a:rPr>
              <a:t> در برداشت نوبت دوم (صباحی – مشهد)</a:t>
            </a:r>
          </a:p>
          <a:p>
            <a:pPr algn="r" rtl="1"/>
            <a:r>
              <a:rPr lang="fa-IR" dirty="0" smtClean="0">
                <a:cs typeface="0 Zar" pitchFamily="2" charset="-78"/>
              </a:rPr>
              <a:t>جبران کمبود آهن در نهالستان مرکز تحقیقات شاهرود (دکتر اخیانی)</a:t>
            </a:r>
          </a:p>
          <a:p>
            <a:pPr algn="r" rtl="1"/>
            <a:r>
              <a:rPr lang="fa-IR" dirty="0" smtClean="0">
                <a:cs typeface="0 Zar" pitchFamily="2" charset="-78"/>
              </a:rPr>
              <a:t>فراوری کود حیوانی با اسپری کردن 2 کیلوگرم هیومیک اسید بر روی یک کامیون کود</a:t>
            </a:r>
            <a:endParaRPr lang="en-US" dirty="0">
              <a:cs typeface="0 Zar" pitchFamily="2" charset="-78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873" y="3501008"/>
            <a:ext cx="3787896" cy="2204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83" y="1052736"/>
            <a:ext cx="1855797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2915816" y="6354762"/>
            <a:ext cx="2952750" cy="503238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شرکت\آرم و سر برگ\bio g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3361" y="13589"/>
            <a:ext cx="1259632" cy="17765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b="1" dirty="0">
                <a:latin typeface="0 Homa"/>
                <a:cs typeface="B Homa" pitchFamily="2" charset="-78"/>
              </a:rPr>
              <a:t>هیومی</a:t>
            </a:r>
            <a:r>
              <a:rPr lang="fa-IR" sz="4000" b="1" dirty="0">
                <a:latin typeface="0 Homa"/>
                <a:cs typeface="B Homa" pitchFamily="2" charset="-78"/>
              </a:rPr>
              <a:t> </a:t>
            </a:r>
            <a:r>
              <a:rPr lang="fa-IR" b="1" dirty="0" smtClean="0">
                <a:latin typeface="0 Homa"/>
                <a:cs typeface="B Homa" pitchFamily="2" charset="-78"/>
              </a:rPr>
              <a:t>گلد</a:t>
            </a:r>
            <a:br>
              <a:rPr lang="fa-IR" b="1" dirty="0" smtClean="0">
                <a:latin typeface="0 Homa"/>
                <a:cs typeface="B Homa" pitchFamily="2" charset="-78"/>
              </a:rPr>
            </a:br>
            <a:r>
              <a:rPr lang="fa-IR" sz="3200" b="1" dirty="0" smtClean="0">
                <a:cs typeface="0 Traffic Bold" pitchFamily="2" charset="-78"/>
              </a:rPr>
              <a:t>حاوی 12 درصد هیومیک اسید و 3 % فولویک اسید + 20 % </a:t>
            </a:r>
            <a:r>
              <a:rPr lang="en-US" sz="3200" b="1" dirty="0" smtClean="0">
                <a:cs typeface="0 Traffic Bold" pitchFamily="2" charset="-78"/>
              </a:rPr>
              <a:t>NPK</a:t>
            </a:r>
            <a:r>
              <a:rPr lang="fa-IR" sz="3200" b="1" dirty="0" smtClean="0">
                <a:cs typeface="0 Traffic Bold" pitchFamily="2" charset="-78"/>
              </a:rPr>
              <a:t> (10-6-4) 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5856" y="1600200"/>
            <a:ext cx="5410944" cy="4525963"/>
          </a:xfrm>
        </p:spPr>
        <p:txBody>
          <a:bodyPr>
            <a:normAutofit fontScale="85000" lnSpcReduction="10000"/>
          </a:bodyPr>
          <a:lstStyle/>
          <a:p>
            <a:pPr algn="r" rtl="1"/>
            <a:r>
              <a:rPr lang="ar-SA" sz="3200" dirty="0">
                <a:cs typeface="B Nazanin" pitchFamily="2" charset="-78"/>
              </a:rPr>
              <a:t>دارای ماده موثره هوموس ، با داشتن تمامی خصوصیات ترکیب هیومیک اسید پتاسیم</a:t>
            </a:r>
            <a:endParaRPr lang="en-US" sz="3200" dirty="0">
              <a:cs typeface="B Nazanin" pitchFamily="2" charset="-78"/>
            </a:endParaRPr>
          </a:p>
          <a:p>
            <a:pPr algn="r" rtl="1"/>
            <a:r>
              <a:rPr lang="ar-SA" sz="3200" dirty="0">
                <a:cs typeface="B Nazanin" pitchFamily="2" charset="-78"/>
              </a:rPr>
              <a:t>حاوی ترکیبات مختلف غذایی از قبیل ازت، فسفر، پتاس، گوگرد، کلسیم، منیزیوم ، مس و </a:t>
            </a:r>
            <a:r>
              <a:rPr lang="ar-SA" sz="3200" dirty="0" smtClean="0">
                <a:cs typeface="B Nazanin" pitchFamily="2" charset="-78"/>
              </a:rPr>
              <a:t>روی</a:t>
            </a:r>
            <a:endParaRPr lang="fa-IR" sz="3200" dirty="0" smtClean="0">
              <a:cs typeface="B Nazanin" pitchFamily="2" charset="-78"/>
            </a:endParaRPr>
          </a:p>
          <a:p>
            <a:pPr algn="r" rtl="1"/>
            <a:r>
              <a:rPr lang="fa-IR" sz="3200" dirty="0" smtClean="0">
                <a:cs typeface="B Nazanin" pitchFamily="2" charset="-78"/>
              </a:rPr>
              <a:t>مناسب برای محلول پاشی برگی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افزایش دهنده راندمان جذب و کارایی کودهای محلول پاشی ،</a:t>
            </a:r>
            <a:r>
              <a:rPr lang="fa-IR" sz="3200" dirty="0" smtClean="0">
                <a:latin typeface="Arial" pitchFamily="34" charset="0"/>
                <a:cs typeface="B Nazanin" pitchFamily="2" charset="-78"/>
              </a:rPr>
              <a:t>از طریق کلات کردن آن ها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افزایش راندمان مصرف سموم و کاهش میزان مصرف (30 % )</a:t>
            </a:r>
          </a:p>
        </p:txBody>
      </p:sp>
      <p:pic>
        <p:nvPicPr>
          <p:cNvPr id="2355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924508"/>
            <a:ext cx="2405467" cy="371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5496" y="18718"/>
            <a:ext cx="3061870" cy="539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2555776" y="6354762"/>
            <a:ext cx="2952750" cy="503238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B Homa" pitchFamily="2" charset="-78"/>
              </a:rPr>
              <a:t>گاربی</a:t>
            </a:r>
            <a:r>
              <a:rPr lang="fa-IR" sz="3600" b="1" dirty="0" smtClean="0">
                <a:cs typeface="B Homa" pitchFamily="2" charset="-78"/>
              </a:rPr>
              <a:t> </a:t>
            </a:r>
            <a:r>
              <a:rPr lang="fa-IR" b="1" dirty="0">
                <a:cs typeface="B Homa" pitchFamily="2" charset="-78"/>
              </a:rPr>
              <a:t>(اسید</a:t>
            </a:r>
            <a:r>
              <a:rPr lang="fa-IR" sz="3600" b="1" dirty="0" smtClean="0">
                <a:cs typeface="B Homa" pitchFamily="2" charset="-78"/>
              </a:rPr>
              <a:t> </a:t>
            </a:r>
            <a:r>
              <a:rPr lang="fa-IR" b="1" dirty="0">
                <a:cs typeface="B Homa" pitchFamily="2" charset="-78"/>
              </a:rPr>
              <a:t>آمینه</a:t>
            </a:r>
            <a:r>
              <a:rPr lang="fa-IR" sz="3600" b="1" dirty="0" smtClean="0">
                <a:cs typeface="B Homa" pitchFamily="2" charset="-78"/>
              </a:rPr>
              <a:t>)</a:t>
            </a:r>
            <a:endParaRPr lang="en-US" sz="3600" b="1" dirty="0">
              <a:cs typeface="B Homa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3768" y="1600200"/>
            <a:ext cx="6480720" cy="4525963"/>
          </a:xfrm>
        </p:spPr>
        <p:txBody>
          <a:bodyPr>
            <a:normAutofit/>
          </a:bodyPr>
          <a:lstStyle/>
          <a:p>
            <a:pPr lvl="0" algn="r" rtl="1"/>
            <a:r>
              <a:rPr lang="ar-SA" sz="3200" dirty="0">
                <a:cs typeface="0 Zar" pitchFamily="2" charset="-78"/>
              </a:rPr>
              <a:t>حاوی عناصر </a:t>
            </a:r>
            <a:r>
              <a:rPr lang="fa-IR" sz="3200" dirty="0">
                <a:cs typeface="0 Zar" pitchFamily="2" charset="-78"/>
              </a:rPr>
              <a:t>ماکرو </a:t>
            </a:r>
            <a:r>
              <a:rPr lang="ar-SA" sz="3200" dirty="0">
                <a:cs typeface="0 Zar" pitchFamily="2" charset="-78"/>
              </a:rPr>
              <a:t>و </a:t>
            </a:r>
            <a:r>
              <a:rPr lang="fa-IR" sz="3200" dirty="0">
                <a:cs typeface="0 Zar" pitchFamily="2" charset="-78"/>
              </a:rPr>
              <a:t>14 </a:t>
            </a:r>
            <a:r>
              <a:rPr lang="ar-SA" sz="3200" dirty="0">
                <a:cs typeface="0 Zar" pitchFamily="2" charset="-78"/>
              </a:rPr>
              <a:t>اسید آمینه</a:t>
            </a:r>
            <a:r>
              <a:rPr lang="fa-IR" sz="3200" dirty="0">
                <a:cs typeface="0 Zar" pitchFamily="2" charset="-78"/>
              </a:rPr>
              <a:t> ضروری برای گیاه </a:t>
            </a:r>
            <a:endParaRPr lang="en-US" sz="3200" dirty="0">
              <a:cs typeface="0 Zar" pitchFamily="2" charset="-78"/>
            </a:endParaRPr>
          </a:p>
          <a:p>
            <a:pPr lvl="0" algn="r" rtl="1"/>
            <a:r>
              <a:rPr lang="fa-IR" sz="3200" dirty="0">
                <a:cs typeface="0 Zar" pitchFamily="2" charset="-78"/>
              </a:rPr>
              <a:t>کمک به </a:t>
            </a:r>
            <a:r>
              <a:rPr lang="ar-SA" sz="3200" dirty="0">
                <a:cs typeface="0 Zar" pitchFamily="2" charset="-78"/>
              </a:rPr>
              <a:t>بازگشت سریع گیاه به شرایط عادی </a:t>
            </a:r>
            <a:r>
              <a:rPr lang="fa-IR" sz="3200" dirty="0">
                <a:cs typeface="0 Zar" pitchFamily="2" charset="-78"/>
              </a:rPr>
              <a:t>، </a:t>
            </a:r>
            <a:r>
              <a:rPr lang="ar-SA" sz="3200" dirty="0">
                <a:cs typeface="0 Zar" pitchFamily="2" charset="-78"/>
              </a:rPr>
              <a:t>پس از بروز تنش </a:t>
            </a:r>
            <a:endParaRPr lang="en-US" sz="3200" dirty="0">
              <a:cs typeface="0 Zar" pitchFamily="2" charset="-78"/>
            </a:endParaRPr>
          </a:p>
          <a:p>
            <a:pPr lvl="0" algn="r" rtl="1"/>
            <a:r>
              <a:rPr lang="ar-SA" sz="3200" dirty="0">
                <a:cs typeface="0 Zar" pitchFamily="2" charset="-78"/>
              </a:rPr>
              <a:t>تاثیر فوق العاده در افزایش اندازه و وزن میوه ها و افزایش محصول</a:t>
            </a:r>
            <a:endParaRPr lang="en-US" sz="3200" dirty="0">
              <a:cs typeface="0 Zar" pitchFamily="2" charset="-78"/>
            </a:endParaRPr>
          </a:p>
          <a:p>
            <a:pPr lvl="0" algn="r" rtl="1"/>
            <a:r>
              <a:rPr lang="fa-IR" sz="3200" dirty="0">
                <a:cs typeface="0 Zar" pitchFamily="2" charset="-78"/>
              </a:rPr>
              <a:t>بهبود </a:t>
            </a:r>
            <a:r>
              <a:rPr lang="ar-SA" sz="3200" dirty="0">
                <a:cs typeface="0 Zar" pitchFamily="2" charset="-78"/>
              </a:rPr>
              <a:t>کیفیت  میوه </a:t>
            </a:r>
            <a:r>
              <a:rPr lang="fa-IR" sz="3200" dirty="0">
                <a:cs typeface="0 Zar" pitchFamily="2" charset="-78"/>
              </a:rPr>
              <a:t>و افزایش یکنواختی و همرسی میوه ها</a:t>
            </a:r>
            <a:endParaRPr lang="en-US" sz="3200" dirty="0">
              <a:cs typeface="0 Zar" pitchFamily="2" charset="-78"/>
            </a:endParaRPr>
          </a:p>
          <a:p>
            <a:pPr lvl="0" algn="r" rtl="1"/>
            <a:r>
              <a:rPr lang="fa-IR" sz="3200" dirty="0">
                <a:cs typeface="0 Zar" pitchFamily="2" charset="-78"/>
              </a:rPr>
              <a:t>کاهش مشکل سال آوری محصول</a:t>
            </a:r>
            <a:endParaRPr lang="en-US" sz="3200" dirty="0">
              <a:cs typeface="0 Zar" pitchFamily="2" charset="-78"/>
            </a:endParaRPr>
          </a:p>
          <a:p>
            <a:pPr lvl="0" algn="r" rtl="1"/>
            <a:r>
              <a:rPr lang="ar-SA" sz="3200" dirty="0">
                <a:cs typeface="0 Zar" pitchFamily="2" charset="-78"/>
              </a:rPr>
              <a:t>فعال کننده ریشه زایی گیاه </a:t>
            </a:r>
            <a:endParaRPr lang="en-US" sz="3200" dirty="0" smtClean="0">
              <a:cs typeface="0 Zar" pitchFamily="2" charset="-78"/>
            </a:endParaRPr>
          </a:p>
          <a:p>
            <a:pPr lvl="0" algn="r" rtl="1"/>
            <a:endParaRPr lang="en-US" sz="3200" dirty="0">
              <a:cs typeface="0 Zar" pitchFamily="2" charset="-78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34" y="1196752"/>
            <a:ext cx="229194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843808" y="6354762"/>
            <a:ext cx="2952750" cy="503238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31846"/>
            <a:ext cx="1584176" cy="1098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تصاویر\تست\IMG_2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9050"/>
            <a:ext cx="4038600" cy="3028950"/>
          </a:xfrm>
          <a:prstGeom prst="rect">
            <a:avLst/>
          </a:prstGeom>
          <a:noFill/>
        </p:spPr>
      </p:pic>
      <p:pic>
        <p:nvPicPr>
          <p:cNvPr id="43012" name="Picture 4" descr="C:\تصاویر\Test\انگور شاهد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2827" y="1214655"/>
            <a:ext cx="3026479" cy="5094665"/>
          </a:xfrm>
          <a:prstGeom prst="rect">
            <a:avLst/>
          </a:prstGeom>
          <a:noFill/>
        </p:spPr>
      </p:pic>
      <p:pic>
        <p:nvPicPr>
          <p:cNvPr id="43013" name="Picture 5" descr="C:\تصاویر\Test\تست گاربی روی انگور عسکر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1" y="1106871"/>
            <a:ext cx="3096344" cy="520244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44008" y="26064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0 Traffic Bold" pitchFamily="2" charset="-78"/>
              </a:rPr>
              <a:t>اثر گاربی بر افزایش اندازه دانه در انگور و اندازه میوه در به</a:t>
            </a:r>
            <a:endParaRPr lang="en-US" sz="2400" b="1" dirty="0">
              <a:cs typeface="0 Traffic Bold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75856" y="6354762"/>
            <a:ext cx="2952750" cy="503238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706090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0 Traffic Bold" pitchFamily="2" charset="-78"/>
              </a:rPr>
              <a:t>اثرات کاربرد گاربی</a:t>
            </a:r>
            <a:endParaRPr lang="en-US" sz="3200" dirty="0">
              <a:cs typeface="0 Traffic Bold" pitchFamily="2" charset="-78"/>
            </a:endParaRPr>
          </a:p>
        </p:txBody>
      </p:sp>
      <p:pic>
        <p:nvPicPr>
          <p:cNvPr id="41986" name="Picture 2" descr="C:\تصاویر\ورامین\IMG_08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038600" cy="3028950"/>
          </a:xfrm>
          <a:prstGeom prst="rect">
            <a:avLst/>
          </a:prstGeom>
          <a:noFill/>
        </p:spPr>
      </p:pic>
      <p:pic>
        <p:nvPicPr>
          <p:cNvPr id="41987" name="Picture 3" descr="C:\تصاویر\ورامین\IMG_0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3563888" cy="2672916"/>
          </a:xfrm>
          <a:prstGeom prst="rect">
            <a:avLst/>
          </a:prstGeom>
          <a:noFill/>
        </p:spPr>
      </p:pic>
      <p:pic>
        <p:nvPicPr>
          <p:cNvPr id="41988" name="Picture 4" descr="C:\تصاویر\سایت\بادام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420888"/>
            <a:ext cx="3576320" cy="2682240"/>
          </a:xfrm>
          <a:prstGeom prst="rect">
            <a:avLst/>
          </a:prstGeom>
          <a:noFill/>
        </p:spPr>
      </p:pic>
      <p:pic>
        <p:nvPicPr>
          <p:cNvPr id="41990" name="Picture 6" descr="C:\تصاویر\تست\سامان تست گاربی و کلپ\IMG_85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995174"/>
            <a:ext cx="2483768" cy="1862826"/>
          </a:xfrm>
          <a:prstGeom prst="rect">
            <a:avLst/>
          </a:prstGeom>
          <a:noFill/>
        </p:spPr>
      </p:pic>
      <p:pic>
        <p:nvPicPr>
          <p:cNvPr id="41991" name="Picture 7" descr="C:\تصاویر\تست\سامان تست گاربی و کلپ\IMG_85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88640"/>
            <a:ext cx="2939819" cy="2204864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3563888" y="6393065"/>
            <a:ext cx="2952750" cy="503238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شرکت\آرم و سر برگ\bio g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8487" y="0"/>
            <a:ext cx="1094848" cy="15441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0 Traffic Bold" pitchFamily="2" charset="-78"/>
              </a:rPr>
              <a:t>کلپ</a:t>
            </a:r>
            <a:r>
              <a:rPr lang="fa-IR" dirty="0" smtClean="0"/>
              <a:t> </a:t>
            </a:r>
            <a:r>
              <a:rPr lang="fa-IR" sz="3600" dirty="0" smtClean="0">
                <a:cs typeface="0 Traffic Bold" pitchFamily="2" charset="-78"/>
              </a:rPr>
              <a:t>(عصاره جلبک دریایی)</a:t>
            </a:r>
            <a:endParaRPr lang="en-US" dirty="0">
              <a:cs typeface="0 Traffic Bold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Autofit/>
          </a:bodyPr>
          <a:lstStyle/>
          <a:p>
            <a:pPr lvl="0" algn="r" rtl="1"/>
            <a:r>
              <a:rPr lang="ar-SA" sz="2100" dirty="0">
                <a:cs typeface="0 Zar" pitchFamily="2" charset="-78"/>
              </a:rPr>
              <a:t>عصاره جلبک های </a:t>
            </a:r>
            <a:r>
              <a:rPr lang="fa-IR" sz="2100" dirty="0">
                <a:cs typeface="0 Zar" pitchFamily="2" charset="-78"/>
              </a:rPr>
              <a:t>دریایی ، </a:t>
            </a:r>
            <a:r>
              <a:rPr lang="ar-SA" sz="2100" dirty="0">
                <a:cs typeface="0 Zar" pitchFamily="2" charset="-78"/>
              </a:rPr>
              <a:t>محرک ریشه زائی و محلول فعال کننده مکانیسم رشد گیاه </a:t>
            </a:r>
            <a:endParaRPr lang="en-US" sz="2100" dirty="0">
              <a:cs typeface="0 Zar" pitchFamily="2" charset="-78"/>
            </a:endParaRPr>
          </a:p>
          <a:p>
            <a:pPr lvl="0" algn="r" rtl="1"/>
            <a:r>
              <a:rPr lang="ar-SA" sz="2100" dirty="0">
                <a:cs typeface="0 Zar" pitchFamily="2" charset="-78"/>
              </a:rPr>
              <a:t>حاوی 70 نوع ترکیب طبیعی شامل: عناصر غذایی، هورمون ها، ویتامین ها و اسیدهای آمینه </a:t>
            </a:r>
            <a:endParaRPr lang="en-US" sz="2100" dirty="0">
              <a:cs typeface="0 Zar" pitchFamily="2" charset="-78"/>
            </a:endParaRPr>
          </a:p>
          <a:p>
            <a:pPr lvl="0" algn="r" rtl="1"/>
            <a:r>
              <a:rPr lang="ar-SA" sz="2100" dirty="0">
                <a:cs typeface="0 Zar" pitchFamily="2" charset="-78"/>
              </a:rPr>
              <a:t>مؤثر در افزایش عملکرد و کاهش خسارت تنش ها ، بخصوص پس از نشاء کاری </a:t>
            </a:r>
            <a:endParaRPr lang="en-US" sz="2100" dirty="0">
              <a:cs typeface="0 Zar" pitchFamily="2" charset="-78"/>
            </a:endParaRPr>
          </a:p>
          <a:p>
            <a:pPr lvl="0" algn="r" rtl="1"/>
            <a:r>
              <a:rPr lang="fa-IR" sz="2100" dirty="0">
                <a:cs typeface="0 Zar" pitchFamily="2" charset="-78"/>
              </a:rPr>
              <a:t>تامین نیتروژن، فسفر و پتاس ارگانیک و عناصر میکرو ، به فرم کلات </a:t>
            </a:r>
            <a:endParaRPr lang="en-US" sz="2100" dirty="0">
              <a:cs typeface="0 Zar" pitchFamily="2" charset="-78"/>
            </a:endParaRPr>
          </a:p>
          <a:p>
            <a:pPr lvl="0" algn="r" rtl="1"/>
            <a:r>
              <a:rPr lang="fa-IR" sz="2100" dirty="0">
                <a:cs typeface="0 Zar" pitchFamily="2" charset="-78"/>
              </a:rPr>
              <a:t>افزایش انرژی متابولیسمی گیاه و غلظت کلروفیل و بهبود فعالیت های فتوسنتزی گیاه </a:t>
            </a:r>
            <a:endParaRPr lang="en-US" sz="2100" dirty="0">
              <a:cs typeface="0 Zar" pitchFamily="2" charset="-78"/>
            </a:endParaRPr>
          </a:p>
          <a:p>
            <a:pPr lvl="0" algn="r" rtl="1"/>
            <a:r>
              <a:rPr lang="fa-IR" sz="2100" dirty="0">
                <a:cs typeface="0 Zar" pitchFamily="2" charset="-78"/>
              </a:rPr>
              <a:t>کمک به گرده افشانی و میوه دهی بهتر </a:t>
            </a:r>
            <a:endParaRPr lang="en-US" sz="2100" dirty="0">
              <a:cs typeface="0 Zar" pitchFamily="2" charset="-78"/>
            </a:endParaRPr>
          </a:p>
          <a:p>
            <a:pPr algn="r" rtl="1"/>
            <a:r>
              <a:rPr lang="fa-IR" sz="2100" dirty="0">
                <a:cs typeface="0 Zar" pitchFamily="2" charset="-78"/>
              </a:rPr>
              <a:t>فعال کردن هورمون های گیاهی و سایر عوامل مؤثر در رشد گیاه</a:t>
            </a:r>
            <a:endParaRPr lang="en-US" sz="2100" dirty="0">
              <a:cs typeface="0 Zar" pitchFamily="2" charset="-78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531" y="980728"/>
            <a:ext cx="2198951" cy="3254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1" y="3533598"/>
            <a:ext cx="122967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440408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Nazanin" pitchFamily="2" charset="-78"/>
              </a:rPr>
              <a:t>کلپ آبیاری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622303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cs typeface="B Nazanin" pitchFamily="2" charset="-78"/>
              </a:rPr>
              <a:t>کلپ محلول پاشی</a:t>
            </a:r>
            <a:endParaRPr lang="en-US" sz="2000" b="1" dirty="0">
              <a:cs typeface="B Nazanin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-29953" y="8737"/>
            <a:ext cx="3061870" cy="539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3995797" y="6525344"/>
            <a:ext cx="2736443" cy="361230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dirty="0">
                <a:cs typeface="0 Traffic Bold" pitchFamily="2" charset="-78"/>
              </a:rPr>
              <a:t>سال فیت </a:t>
            </a:r>
            <a:br>
              <a:rPr lang="fa-IR" dirty="0">
                <a:cs typeface="0 Traffic Bold" pitchFamily="2" charset="-78"/>
              </a:rPr>
            </a:br>
            <a:r>
              <a:rPr lang="ar-SA" sz="2400" dirty="0">
                <a:cs typeface="0 Traffic Bold" pitchFamily="2" charset="-78"/>
              </a:rPr>
              <a:t>اصلاح کننده شوری خاک و ایجاد شرایط مطلوب برای رشد گیاه</a:t>
            </a:r>
            <a:endParaRPr lang="en-US" sz="2400" dirty="0">
              <a:cs typeface="0 Traffic Bold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1840" y="2132856"/>
            <a:ext cx="5554960" cy="3993307"/>
          </a:xfrm>
        </p:spPr>
        <p:txBody>
          <a:bodyPr>
            <a:normAutofit fontScale="92500" lnSpcReduction="10000"/>
          </a:bodyPr>
          <a:lstStyle/>
          <a:p>
            <a:pPr lvl="0" algn="r" rtl="1"/>
            <a:r>
              <a:rPr lang="fa-IR" dirty="0" smtClean="0">
                <a:cs typeface="0 Zar" pitchFamily="2" charset="-78"/>
              </a:rPr>
              <a:t>حاوی 10% کلسیم و بلوک کردن نمکها توسط مواد آلی موجود در آن</a:t>
            </a:r>
            <a:endParaRPr lang="en-US" dirty="0">
              <a:cs typeface="0 Zar" pitchFamily="2" charset="-78"/>
            </a:endParaRPr>
          </a:p>
          <a:p>
            <a:pPr lvl="0" algn="r" rtl="1"/>
            <a:r>
              <a:rPr lang="fa-IR" dirty="0">
                <a:cs typeface="0 Zar" pitchFamily="2" charset="-78"/>
              </a:rPr>
              <a:t>جایگزینی عناصر نامطلوب خاک با ترکیبات آلی </a:t>
            </a:r>
            <a:endParaRPr lang="en-US" dirty="0">
              <a:cs typeface="0 Zar" pitchFamily="2" charset="-78"/>
            </a:endParaRPr>
          </a:p>
          <a:p>
            <a:pPr lvl="0" algn="r" rtl="1"/>
            <a:r>
              <a:rPr lang="fa-IR" dirty="0">
                <a:cs typeface="0 Zar" pitchFamily="2" charset="-78"/>
              </a:rPr>
              <a:t>افزایش تبادل کاتیونی و افزایش ظرفیت نگهداری عناصر غذایی در خاک</a:t>
            </a:r>
            <a:endParaRPr lang="en-US" dirty="0">
              <a:cs typeface="0 Zar" pitchFamily="2" charset="-78"/>
            </a:endParaRPr>
          </a:p>
          <a:p>
            <a:pPr algn="r" rtl="1"/>
            <a:r>
              <a:rPr lang="fa-IR" dirty="0">
                <a:cs typeface="0 Zar" pitchFamily="2" charset="-78"/>
              </a:rPr>
              <a:t>افزایش ظرفیت نگهداری آب در </a:t>
            </a:r>
            <a:r>
              <a:rPr lang="fa-IR" dirty="0" smtClean="0">
                <a:cs typeface="0 Zar" pitchFamily="2" charset="-78"/>
              </a:rPr>
              <a:t>خاک</a:t>
            </a:r>
          </a:p>
          <a:p>
            <a:pPr algn="r" rtl="1"/>
            <a:r>
              <a:rPr lang="fa-IR" dirty="0" smtClean="0">
                <a:cs typeface="0 Zar" pitchFamily="2" charset="-78"/>
              </a:rPr>
              <a:t>کاهش شوری از </a:t>
            </a:r>
            <a:r>
              <a:rPr lang="en-US" dirty="0" smtClean="0">
                <a:cs typeface="0 Zar" pitchFamily="2" charset="-78"/>
              </a:rPr>
              <a:t>EC= 3</a:t>
            </a:r>
            <a:r>
              <a:rPr lang="fa-IR" dirty="0" smtClean="0">
                <a:cs typeface="0 Zar" pitchFamily="2" charset="-78"/>
              </a:rPr>
              <a:t> به کمتر از1 در گلخانه خیار (اثنی عشری- مشهد)</a:t>
            </a:r>
          </a:p>
          <a:p>
            <a:pPr algn="r" rtl="1"/>
            <a:r>
              <a:rPr lang="fa-IR" dirty="0" smtClean="0">
                <a:cs typeface="0 Zar" pitchFamily="2" charset="-78"/>
              </a:rPr>
              <a:t>تاثیر فوق العاده در رشد درختان پسته در ده نمک گرمسار</a:t>
            </a:r>
            <a:endParaRPr lang="en-US" dirty="0">
              <a:cs typeface="0 Zar" pitchFamily="2" charset="-78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28449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5536" y="188640"/>
            <a:ext cx="3061870" cy="539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3131840" y="6354762"/>
            <a:ext cx="2952750" cy="503238"/>
          </a:xfrm>
          <a:prstGeom prst="ellipse">
            <a:avLst/>
          </a:prstGeom>
          <a:solidFill>
            <a:srgbClr val="2B7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www.tthengam.com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846"/>
            <a:ext cx="1696397" cy="1176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1712</TotalTime>
  <Words>1219</Words>
  <Application>Microsoft Office PowerPoint</Application>
  <PresentationFormat>On-screen Show (4:3)</PresentationFormat>
  <Paragraphs>158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محصولات شرکت  تجارت طلایی هنگام</vt:lpstr>
      <vt:lpstr>هیومی پتاس 70</vt:lpstr>
      <vt:lpstr>اثرات هیومیک اسید در مزارع     </vt:lpstr>
      <vt:lpstr>هیومی گلد حاوی 12 درصد هیومیک اسید و 3 % فولویک اسید + 20 % NPK (10-6-4) </vt:lpstr>
      <vt:lpstr>گاربی (اسید آمینه)</vt:lpstr>
      <vt:lpstr>PowerPoint Presentation</vt:lpstr>
      <vt:lpstr>اثرات کاربرد گاربی</vt:lpstr>
      <vt:lpstr>کلپ (عصاره جلبک دریایی)</vt:lpstr>
      <vt:lpstr>سال فیت  اصلاح کننده شوری خاک و ایجاد شرایط مطلوب برای رشد گیاه</vt:lpstr>
      <vt:lpstr>کلسیم بیوگرین قند الکلی تکنولوژی جدید در جهت افزایش قابلیت جابجایی کلسیم از طریق سیستم آوندی در گیاهان</vt:lpstr>
      <vt:lpstr>PowerPoint Presentation</vt:lpstr>
      <vt:lpstr>گلس ام-جی</vt:lpstr>
      <vt:lpstr>کاربرد همزمان بلاستر و گلس ام جی</vt:lpstr>
      <vt:lpstr>خسارت سفیدک دروغی در شاهد</vt:lpstr>
      <vt:lpstr>تالوسینت     دارای اثر بازدارندگی روی طیف وسیعی از بیماری های قارچی و باکتریایی (کود سم -حاوی 5/6 درصد مس)</vt:lpstr>
      <vt:lpstr>کاربرد تالوسینت در مزارع تربت جام</vt:lpstr>
      <vt:lpstr>کمبی      کود کامل میکرو کلاته شده، برای محلول پاشی  و مصرف در آب آبیاری</vt:lpstr>
      <vt:lpstr>پی اچ کالر</vt:lpstr>
      <vt:lpstr>کود آهن فروگرین 148     حاوی 6% آهن کاملا کلاته و محلول در آب  ، به فرمت   EDDHA</vt:lpstr>
      <vt:lpstr>کودهای کامل</vt:lpstr>
      <vt:lpstr>سولفات پتاسیم ( سولوپتاس)</vt:lpstr>
      <vt:lpstr>کودهای میکرو تک عنصری</vt:lpstr>
      <vt:lpstr>پرسش؟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محصولات شرکت تجارت طلایی هنگام</dc:title>
  <dc:creator>Mirnezhad</dc:creator>
  <cp:lastModifiedBy>personal</cp:lastModifiedBy>
  <cp:revision>45</cp:revision>
  <dcterms:created xsi:type="dcterms:W3CDTF">2014-02-23T06:41:20Z</dcterms:created>
  <dcterms:modified xsi:type="dcterms:W3CDTF">2014-05-04T04:13:38Z</dcterms:modified>
</cp:coreProperties>
</file>